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ico" ContentType="image/x-ico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3"/>
  </p:notesMasterIdLst>
  <p:sldIdLst>
    <p:sldId id="256" r:id="rId5"/>
    <p:sldId id="329" r:id="rId6"/>
    <p:sldId id="334" r:id="rId7"/>
    <p:sldId id="339" r:id="rId8"/>
    <p:sldId id="296" r:id="rId9"/>
    <p:sldId id="335" r:id="rId10"/>
    <p:sldId id="333" r:id="rId11"/>
    <p:sldId id="297" r:id="rId12"/>
    <p:sldId id="328" r:id="rId13"/>
    <p:sldId id="304" r:id="rId14"/>
    <p:sldId id="309" r:id="rId15"/>
    <p:sldId id="305" r:id="rId16"/>
    <p:sldId id="306" r:id="rId17"/>
    <p:sldId id="307" r:id="rId18"/>
    <p:sldId id="308" r:id="rId19"/>
    <p:sldId id="336" r:id="rId20"/>
    <p:sldId id="354" r:id="rId21"/>
    <p:sldId id="355" r:id="rId22"/>
    <p:sldId id="337" r:id="rId23"/>
    <p:sldId id="364" r:id="rId24"/>
    <p:sldId id="338" r:id="rId25"/>
    <p:sldId id="342" r:id="rId26"/>
    <p:sldId id="341" r:id="rId27"/>
    <p:sldId id="340" r:id="rId28"/>
    <p:sldId id="349" r:id="rId29"/>
    <p:sldId id="357" r:id="rId30"/>
    <p:sldId id="345" r:id="rId31"/>
    <p:sldId id="348" r:id="rId32"/>
    <p:sldId id="351" r:id="rId33"/>
    <p:sldId id="353" r:id="rId34"/>
    <p:sldId id="352" r:id="rId35"/>
    <p:sldId id="343" r:id="rId36"/>
    <p:sldId id="346" r:id="rId37"/>
    <p:sldId id="358" r:id="rId38"/>
    <p:sldId id="347" r:id="rId39"/>
    <p:sldId id="360" r:id="rId40"/>
    <p:sldId id="362" r:id="rId41"/>
    <p:sldId id="299" r:id="rId42"/>
    <p:sldId id="300" r:id="rId43"/>
    <p:sldId id="301" r:id="rId44"/>
    <p:sldId id="356" r:id="rId45"/>
    <p:sldId id="359" r:id="rId46"/>
    <p:sldId id="365" r:id="rId47"/>
    <p:sldId id="366" r:id="rId48"/>
    <p:sldId id="367" r:id="rId49"/>
    <p:sldId id="368" r:id="rId50"/>
    <p:sldId id="369" r:id="rId51"/>
    <p:sldId id="370" r:id="rId52"/>
    <p:sldId id="371" r:id="rId53"/>
    <p:sldId id="372" r:id="rId54"/>
    <p:sldId id="373" r:id="rId55"/>
    <p:sldId id="374" r:id="rId56"/>
    <p:sldId id="363" r:id="rId57"/>
    <p:sldId id="295" r:id="rId58"/>
    <p:sldId id="327" r:id="rId59"/>
    <p:sldId id="332" r:id="rId60"/>
    <p:sldId id="272" r:id="rId61"/>
    <p:sldId id="276" r:id="rId6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35488"/>
    <a:srgbClr val="3F9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0" autoAdjust="0"/>
    <p:restoredTop sz="94659" autoAdjust="0"/>
  </p:normalViewPr>
  <p:slideViewPr>
    <p:cSldViewPr snapToGrid="0">
      <p:cViewPr varScale="1">
        <p:scale>
          <a:sx n="114" d="100"/>
          <a:sy n="114" d="100"/>
        </p:scale>
        <p:origin x="228" y="108"/>
      </p:cViewPr>
      <p:guideLst/>
    </p:cSldViewPr>
  </p:slideViewPr>
  <p:outlineViewPr>
    <p:cViewPr>
      <p:scale>
        <a:sx n="33" d="100"/>
        <a:sy n="33" d="100"/>
      </p:scale>
      <p:origin x="0" y="-9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4661F-72CB-4D03-B1F8-54B06A4DCBED}" type="datetimeFigureOut">
              <a:rPr lang="en-US" smtClean="0"/>
              <a:t>10/2/2017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312E1-3625-4267-9429-19385626FC22}" type="slidenum">
              <a:rPr lang="en-US" smtClean="0"/>
              <a:t>‹#›</a:t>
            </a:fld>
            <a:endParaRPr lang="en-US"/>
          </a:p>
        </p:txBody>
      </p:sp>
    </p:spTree>
    <p:extLst>
      <p:ext uri="{BB962C8B-B14F-4D97-AF65-F5344CB8AC3E}">
        <p14:creationId xmlns:p14="http://schemas.microsoft.com/office/powerpoint/2010/main" val="15819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312E1-3625-4267-9429-19385626FC22}" type="slidenum">
              <a:rPr lang="en-US" smtClean="0"/>
              <a:t>39</a:t>
            </a:fld>
            <a:endParaRPr lang="en-US"/>
          </a:p>
        </p:txBody>
      </p:sp>
    </p:spTree>
    <p:extLst>
      <p:ext uri="{BB962C8B-B14F-4D97-AF65-F5344CB8AC3E}">
        <p14:creationId xmlns:p14="http://schemas.microsoft.com/office/powerpoint/2010/main" val="2917352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2.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5.jpeg"/><Relationship Id="rId16"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9"/>
            <a:ext cx="9144000" cy="706437"/>
          </a:xfrm>
        </p:spPr>
        <p:txBody>
          <a:bodyPr anchor="b">
            <a:normAutofit/>
          </a:bodyPr>
          <a:lstStyle>
            <a:lvl1pPr algn="ctr">
              <a:defRPr sz="4000" baseline="0">
                <a:solidFill>
                  <a:schemeClr val="bg1"/>
                </a:solidFill>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1963738"/>
            <a:ext cx="9144000" cy="1350962"/>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E64BBA-84F7-4232-91D6-833B4D1FEE26}" type="datetime1">
              <a:rPr lang="de-CH" smtClean="0"/>
              <a:t>02.10.2017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spTree>
    <p:extLst>
      <p:ext uri="{BB962C8B-B14F-4D97-AF65-F5344CB8AC3E}">
        <p14:creationId xmlns:p14="http://schemas.microsoft.com/office/powerpoint/2010/main" val="416400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C57F61-BCD3-4347-8B33-D2803ED2333B}" type="datetime1">
              <a:rPr lang="de-CH" smtClean="0"/>
              <a:t>02.10.2017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78571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2A2724-EAC7-4812-B070-6B58FA21CD37}" type="datetime1">
              <a:rPr lang="de-CH" smtClean="0"/>
              <a:t>02.10.2017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460F1A-4B65-4A20-9DB8-9920A00046E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42448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solidFill>
                  <a:srgbClr val="235488"/>
                </a:solidFill>
              </a:defRPr>
            </a:lvl1pPr>
            <a:lvl2pPr>
              <a:defRPr sz="2800">
                <a:solidFill>
                  <a:srgbClr val="235488"/>
                </a:solidFill>
              </a:defRPr>
            </a:lvl2pPr>
            <a:lvl3pPr>
              <a:defRPr sz="2400">
                <a:solidFill>
                  <a:srgbClr val="235488"/>
                </a:solidFill>
              </a:defRPr>
            </a:lvl3pPr>
            <a:lvl4pPr>
              <a:defRPr sz="2000">
                <a:solidFill>
                  <a:srgbClr val="235488"/>
                </a:solidFill>
              </a:defRPr>
            </a:lvl4pPr>
            <a:lvl5pPr>
              <a:defRPr sz="2000">
                <a:solidFill>
                  <a:srgbClr val="235488"/>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3412F-2591-4C23-AE02-0042CAD35022}" type="datetime1">
              <a:rPr lang="de-CH" smtClean="0"/>
              <a:t>02.10.2017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2060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7C503-AE81-48CF-AD9F-1688C4657187}" type="datetime1">
              <a:rPr lang="de-CH" smtClean="0"/>
              <a:t>02.10.2017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44110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673B8E-C2DB-4B6B-8517-CAEE678160C3}" type="datetime1">
              <a:rPr lang="de-CH" smtClean="0"/>
              <a:t>02.10.2017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353499"/>
            <a:ext cx="1285715" cy="720000"/>
          </a:xfrm>
          <a:prstGeom prst="rect">
            <a:avLst/>
          </a:prstGeom>
        </p:spPr>
      </p:pic>
    </p:spTree>
    <p:extLst>
      <p:ext uri="{BB962C8B-B14F-4D97-AF65-F5344CB8AC3E}">
        <p14:creationId xmlns:p14="http://schemas.microsoft.com/office/powerpoint/2010/main" val="416472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a:solidFill>
                  <a:srgbClr val="235488"/>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511174" y="1090614"/>
            <a:ext cx="1816103" cy="365125"/>
          </a:xfrm>
        </p:spPr>
        <p:txBody>
          <a:bodyPr/>
          <a:lstStyle/>
          <a:p>
            <a:fld id="{604E7BE2-6905-4AEA-B97D-77344283F46A}" type="datetime1">
              <a:rPr lang="de-CH" smtClean="0"/>
              <a:t>02.10.2017</a:t>
            </a:fld>
            <a:endParaRPr lang="en-US"/>
          </a:p>
        </p:txBody>
      </p:sp>
      <p:sp>
        <p:nvSpPr>
          <p:cNvPr id="5" name="Footer Placeholder 4"/>
          <p:cNvSpPr>
            <a:spLocks noGrp="1"/>
          </p:cNvSpPr>
          <p:nvPr>
            <p:ph type="ftr" sz="quarter" idx="11"/>
          </p:nvPr>
        </p:nvSpPr>
        <p:spPr>
          <a:xfrm rot="5400000">
            <a:off x="-853278" y="3586958"/>
            <a:ext cx="2500309" cy="365125"/>
          </a:xfrm>
        </p:spPr>
        <p:txBody>
          <a:bodyPr/>
          <a:lstStyle/>
          <a:p>
            <a:endParaRPr lang="en-US" dirty="0"/>
          </a:p>
        </p:txBody>
      </p:sp>
      <p:sp>
        <p:nvSpPr>
          <p:cNvPr id="6" name="Slide Number Placeholder 5"/>
          <p:cNvSpPr>
            <a:spLocks noGrp="1"/>
          </p:cNvSpPr>
          <p:nvPr>
            <p:ph type="sldNum" sz="quarter" idx="12"/>
          </p:nvPr>
        </p:nvSpPr>
        <p:spPr>
          <a:xfrm rot="5400000">
            <a:off x="-12698" y="5584826"/>
            <a:ext cx="819150" cy="365125"/>
          </a:xfrm>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718618"/>
            <a:ext cx="1285714" cy="720000"/>
          </a:xfrm>
          <a:prstGeom prst="rect">
            <a:avLst/>
          </a:prstGeom>
        </p:spPr>
      </p:pic>
    </p:spTree>
    <p:extLst>
      <p:ext uri="{BB962C8B-B14F-4D97-AF65-F5344CB8AC3E}">
        <p14:creationId xmlns:p14="http://schemas.microsoft.com/office/powerpoint/2010/main" val="191612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p:cNvSpPr>
            <a:spLocks noGrp="1"/>
          </p:cNvSpPr>
          <p:nvPr>
            <p:ph type="dt" sz="half" idx="10"/>
          </p:nvPr>
        </p:nvSpPr>
        <p:spPr/>
        <p:txBody>
          <a:bodyPr/>
          <a:lstStyle/>
          <a:p>
            <a:fld id="{5A685163-C595-4207-83E7-F9EC657DEF0A}" type="datetime1">
              <a:rPr lang="de-CH" smtClean="0"/>
              <a:t>02.10.2017</a:t>
            </a:fld>
            <a:endParaRPr lang="en-US"/>
          </a:p>
        </p:txBody>
      </p:sp>
      <p:sp>
        <p:nvSpPr>
          <p:cNvPr id="12" name="Footer Placeholder 11"/>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62460F1A-4B65-4A20-9DB8-9920A00046ED}" type="slidenum">
              <a:rPr lang="en-US" smtClean="0"/>
              <a:t>‹#›</a:t>
            </a:fld>
            <a:endParaRPr lang="en-US"/>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11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EEA07-8970-4C8F-AD0D-963311D3DAE5}" type="datetime1">
              <a:rPr lang="de-CH" smtClean="0"/>
              <a:t>02.10.2017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Tree>
    <p:extLst>
      <p:ext uri="{BB962C8B-B14F-4D97-AF65-F5344CB8AC3E}">
        <p14:creationId xmlns:p14="http://schemas.microsoft.com/office/powerpoint/2010/main" val="205662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53EDF-6D02-432E-98AE-972FCD3CBFAF}" type="datetime1">
              <a:rPr lang="de-CH" smtClean="0"/>
              <a:t>02.10.2017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
        <p:nvSpPr>
          <p:cNvPr id="10" name="Title 9"/>
          <p:cNvSpPr>
            <a:spLocks noGrp="1"/>
          </p:cNvSpPr>
          <p:nvPr>
            <p:ph type="title"/>
          </p:nvPr>
        </p:nvSpPr>
        <p:spPr/>
        <p:txBody>
          <a:bodyPr/>
          <a:lstStyle/>
          <a:p>
            <a:r>
              <a:rPr lang="en-US"/>
              <a:t>Click to edit Master title style</a:t>
            </a:r>
          </a:p>
        </p:txBody>
      </p:sp>
      <p:sp>
        <p:nvSpPr>
          <p:cNvPr id="13" name="Text Placeholder 12"/>
          <p:cNvSpPr>
            <a:spLocks noGrp="1"/>
          </p:cNvSpPr>
          <p:nvPr>
            <p:ph type="body" sz="quarter" idx="13"/>
          </p:nvPr>
        </p:nvSpPr>
        <p:spPr>
          <a:xfrm>
            <a:off x="838200"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838200" y="4051296"/>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5"/>
          </p:nvPr>
        </p:nvSpPr>
        <p:spPr>
          <a:xfrm>
            <a:off x="7964487" y="4052481"/>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2"/>
          <p:cNvSpPr>
            <a:spLocks noGrp="1"/>
          </p:cNvSpPr>
          <p:nvPr>
            <p:ph type="body" sz="quarter" idx="16"/>
          </p:nvPr>
        </p:nvSpPr>
        <p:spPr>
          <a:xfrm>
            <a:off x="7964486"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D42E5-46E2-4F1C-AF7A-6512FDAD5DDF}" type="datetime1">
              <a:rPr lang="de-CH" smtClean="0"/>
              <a:t>02.10.2017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3708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7579" y="0"/>
            <a:ext cx="9696842" cy="6858000"/>
          </a:xfrm>
          <a:prstGeom prst="rect">
            <a:avLst/>
          </a:prstGeom>
        </p:spPr>
      </p:pic>
    </p:spTree>
    <p:extLst>
      <p:ext uri="{BB962C8B-B14F-4D97-AF65-F5344CB8AC3E}">
        <p14:creationId xmlns:p14="http://schemas.microsoft.com/office/powerpoint/2010/main" val="5179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86547" y="670430"/>
            <a:ext cx="1333800" cy="888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7" name="Title 1"/>
          <p:cNvSpPr>
            <a:spLocks noGrp="1"/>
          </p:cNvSpPr>
          <p:nvPr>
            <p:ph type="title"/>
          </p:nvPr>
        </p:nvSpPr>
        <p:spPr>
          <a:xfrm>
            <a:off x="3162607" y="2070779"/>
            <a:ext cx="5617400" cy="798028"/>
          </a:xfrm>
        </p:spPr>
        <p:txBody>
          <a:bodyPr/>
          <a:lstStyle>
            <a:lvl1pPr algn="ctr">
              <a:defRPr>
                <a:solidFill>
                  <a:srgbClr val="235488"/>
                </a:solidFill>
              </a:defRPr>
            </a:lvl1pPr>
          </a:lstStyle>
          <a:p>
            <a:pPr algn="ctr"/>
            <a:r>
              <a:rPr lang="en-US" sz="2800"/>
              <a:t>Click to edit Master title style</a:t>
            </a:r>
            <a:endParaRPr lang="de-CH" sz="2800"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184" y="670430"/>
            <a:ext cx="1333800" cy="88850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162607" y="669733"/>
            <a:ext cx="1333800" cy="88920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305552" y="669733"/>
            <a:ext cx="1333800" cy="889200"/>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45892" y="669733"/>
            <a:ext cx="1334115" cy="889200"/>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25184" y="1984881"/>
            <a:ext cx="1333800" cy="888503"/>
          </a:xfrm>
          <a:prstGeom prst="rect">
            <a:avLst/>
          </a:prstGeom>
        </p:spPr>
      </p:pic>
      <p:pic>
        <p:nvPicPr>
          <p:cNvPr id="15" name="Picture 1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25184" y="3299332"/>
            <a:ext cx="1333800" cy="888503"/>
          </a:xfrm>
          <a:prstGeom prst="rect">
            <a:avLst/>
          </a:prstGeom>
        </p:spPr>
      </p:pic>
      <p:pic>
        <p:nvPicPr>
          <p:cNvPr id="16" name="Picture 15"/>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025184" y="4613783"/>
            <a:ext cx="1333800" cy="889200"/>
          </a:xfrm>
          <a:prstGeom prst="rect">
            <a:avLst/>
          </a:prstGeom>
        </p:spPr>
      </p:pic>
      <p:pic>
        <p:nvPicPr>
          <p:cNvPr id="17" name="Picture 1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162607" y="3299331"/>
            <a:ext cx="1333800" cy="888503"/>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162607" y="4613085"/>
            <a:ext cx="1333800" cy="889898"/>
          </a:xfrm>
          <a:prstGeom prst="rect">
            <a:avLst/>
          </a:prstGeom>
        </p:spPr>
      </p:pic>
      <p:pic>
        <p:nvPicPr>
          <p:cNvPr id="19" name="Picture 1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308784" y="4613783"/>
            <a:ext cx="1333800" cy="889200"/>
          </a:xfrm>
          <a:prstGeom prst="rect">
            <a:avLst/>
          </a:prstGeom>
        </p:spPr>
      </p:pic>
      <p:pic>
        <p:nvPicPr>
          <p:cNvPr id="20" name="Picture 19"/>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46207" y="3305560"/>
            <a:ext cx="1333800" cy="888503"/>
          </a:xfrm>
          <a:prstGeom prst="rect">
            <a:avLst/>
          </a:prstGeom>
        </p:spPr>
      </p:pic>
      <p:pic>
        <p:nvPicPr>
          <p:cNvPr id="21" name="Picture 20"/>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445892" y="4613085"/>
            <a:ext cx="1333800" cy="888503"/>
          </a:xfrm>
          <a:prstGeom prst="rect">
            <a:avLst/>
          </a:prstGeom>
        </p:spPr>
      </p:pic>
      <p:pic>
        <p:nvPicPr>
          <p:cNvPr id="22" name="Picture 2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580846" y="3299330"/>
            <a:ext cx="1333800" cy="888503"/>
          </a:xfrm>
          <a:prstGeom prst="rect">
            <a:avLst/>
          </a:prstGeom>
        </p:spPr>
      </p:pic>
      <p:pic>
        <p:nvPicPr>
          <p:cNvPr id="23" name="Picture 22"/>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523659" y="4613085"/>
            <a:ext cx="1333800" cy="888503"/>
          </a:xfrm>
          <a:prstGeom prst="rect">
            <a:avLst/>
          </a:prstGeom>
        </p:spPr>
      </p:pic>
      <p:pic>
        <p:nvPicPr>
          <p:cNvPr id="24" name="Picture 23"/>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9523659" y="1984881"/>
            <a:ext cx="1333800" cy="888503"/>
          </a:xfrm>
          <a:prstGeom prst="rect">
            <a:avLst/>
          </a:prstGeom>
        </p:spPr>
      </p:pic>
      <p:pic>
        <p:nvPicPr>
          <p:cNvPr id="25" name="Picture 2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5300030" y="3299331"/>
            <a:ext cx="1333800" cy="888503"/>
          </a:xfrm>
          <a:prstGeom prst="rect">
            <a:avLst/>
          </a:prstGeom>
        </p:spPr>
      </p:pic>
      <p:sp>
        <p:nvSpPr>
          <p:cNvPr id="28" name="Slide Number Placeholder 27"/>
          <p:cNvSpPr>
            <a:spLocks noGrp="1"/>
          </p:cNvSpPr>
          <p:nvPr>
            <p:ph type="sldNum" sz="quarter" idx="12"/>
          </p:nvPr>
        </p:nvSpPr>
        <p:spPr>
          <a:xfrm>
            <a:off x="10475494" y="6356356"/>
            <a:ext cx="878305" cy="365125"/>
          </a:xfrm>
        </p:spPr>
        <p:txBody>
          <a:bodyPr/>
          <a:lstStyle/>
          <a:p>
            <a:fld id="{62460F1A-4B65-4A20-9DB8-9920A00046ED}" type="slidenum">
              <a:rPr lang="en-US" smtClean="0"/>
              <a:t>‹#›</a:t>
            </a:fld>
            <a:endParaRPr lang="en-US"/>
          </a:p>
        </p:txBody>
      </p:sp>
      <p:sp>
        <p:nvSpPr>
          <p:cNvPr id="30" name="Rechteck 17"/>
          <p:cNvSpPr/>
          <p:nvPr userDrawn="1"/>
        </p:nvSpPr>
        <p:spPr>
          <a:xfrm>
            <a:off x="1025184" y="5765355"/>
            <a:ext cx="1283677" cy="723275"/>
          </a:xfrm>
          <a:prstGeom prst="rect">
            <a:avLst/>
          </a:prstGeom>
        </p:spPr>
        <p:txBody>
          <a:bodyPr wrap="square">
            <a:spAutoFit/>
          </a:bodyPr>
          <a:lstStyle/>
          <a:p>
            <a:pPr defTabSz="457200">
              <a:defRPr/>
            </a:pPr>
            <a:r>
              <a:rPr lang="de-CH" altLang="zh-CN" sz="1400" b="1" dirty="0">
                <a:solidFill>
                  <a:srgbClr val="235488"/>
                </a:solidFill>
              </a:rPr>
              <a:t>Sidenis AG</a:t>
            </a:r>
          </a:p>
          <a:p>
            <a:pPr defTabSz="457200">
              <a:defRPr/>
            </a:pPr>
            <a:endParaRPr lang="de-CH" altLang="zh-CN" sz="900" i="1" dirty="0">
              <a:solidFill>
                <a:srgbClr val="235488"/>
              </a:solidFill>
            </a:endParaRPr>
          </a:p>
          <a:p>
            <a:pPr defTabSz="457200">
              <a:defRPr/>
            </a:pPr>
            <a:r>
              <a:rPr lang="de-CH" altLang="zh-CN" sz="900" dirty="0">
                <a:solidFill>
                  <a:srgbClr val="235488"/>
                </a:solidFill>
              </a:rPr>
              <a:t>Zeltweg 7</a:t>
            </a:r>
          </a:p>
          <a:p>
            <a:pPr defTabSz="457200">
              <a:defRPr/>
            </a:pPr>
            <a:r>
              <a:rPr lang="de-CH" altLang="zh-CN" sz="900" dirty="0">
                <a:solidFill>
                  <a:srgbClr val="235488"/>
                </a:solidFill>
              </a:rPr>
              <a:t>CH-8032 Zürich</a:t>
            </a:r>
          </a:p>
        </p:txBody>
      </p:sp>
      <p:sp>
        <p:nvSpPr>
          <p:cNvPr id="31" name="Rechteck 17"/>
          <p:cNvSpPr/>
          <p:nvPr userDrawn="1"/>
        </p:nvSpPr>
        <p:spPr>
          <a:xfrm>
            <a:off x="2308861" y="6117516"/>
            <a:ext cx="1390650" cy="369332"/>
          </a:xfrm>
          <a:prstGeom prst="rect">
            <a:avLst/>
          </a:prstGeom>
        </p:spPr>
        <p:txBody>
          <a:bodyPr wrap="square">
            <a:spAutoFit/>
          </a:bodyPr>
          <a:lstStyle/>
          <a:p>
            <a:pPr defTabSz="457200">
              <a:defRPr/>
            </a:pPr>
            <a:r>
              <a:rPr lang="de-CH" altLang="zh-CN" sz="900" dirty="0">
                <a:solidFill>
                  <a:srgbClr val="235488"/>
                </a:solidFill>
              </a:rPr>
              <a:t>Tel. +41 44 266 24 00</a:t>
            </a:r>
          </a:p>
          <a:p>
            <a:pPr defTabSz="457200">
              <a:defRPr/>
            </a:pPr>
            <a:r>
              <a:rPr lang="de-CH" altLang="zh-CN" sz="900" dirty="0">
                <a:solidFill>
                  <a:srgbClr val="235488"/>
                </a:solidFill>
              </a:rPr>
              <a:t>Fax +41 44 266 24 01</a:t>
            </a:r>
          </a:p>
        </p:txBody>
      </p:sp>
      <p:sp>
        <p:nvSpPr>
          <p:cNvPr id="32" name="Rechteck 17"/>
          <p:cNvSpPr/>
          <p:nvPr userDrawn="1"/>
        </p:nvSpPr>
        <p:spPr>
          <a:xfrm>
            <a:off x="3699511" y="6117516"/>
            <a:ext cx="1553307" cy="369332"/>
          </a:xfrm>
          <a:prstGeom prst="rect">
            <a:avLst/>
          </a:prstGeom>
        </p:spPr>
        <p:txBody>
          <a:bodyPr wrap="square">
            <a:spAutoFit/>
          </a:bodyPr>
          <a:lstStyle/>
          <a:p>
            <a:pPr defTabSz="457200">
              <a:defRPr/>
            </a:pPr>
            <a:r>
              <a:rPr lang="de-CH" altLang="zh-CN" sz="900" dirty="0">
                <a:solidFill>
                  <a:srgbClr val="235488"/>
                </a:solidFill>
              </a:rPr>
              <a:t>E-Mail 	info@sidenis.com</a:t>
            </a:r>
          </a:p>
          <a:p>
            <a:pPr defTabSz="457200">
              <a:defRPr/>
            </a:pPr>
            <a:r>
              <a:rPr lang="de-CH" altLang="zh-CN" sz="900" dirty="0">
                <a:solidFill>
                  <a:srgbClr val="235488"/>
                </a:solidFill>
              </a:rPr>
              <a:t>Web 	www.sidenis.com</a:t>
            </a:r>
          </a:p>
        </p:txBody>
      </p:sp>
      <p:sp>
        <p:nvSpPr>
          <p:cNvPr id="33" name="Rechteck 17"/>
          <p:cNvSpPr/>
          <p:nvPr userDrawn="1"/>
        </p:nvSpPr>
        <p:spPr>
          <a:xfrm>
            <a:off x="7658995" y="5902073"/>
            <a:ext cx="1921851" cy="584775"/>
          </a:xfrm>
          <a:prstGeom prst="rect">
            <a:avLst/>
          </a:prstGeom>
        </p:spPr>
        <p:txBody>
          <a:bodyPr wrap="square">
            <a:spAutoFit/>
          </a:bodyPr>
          <a:lstStyle/>
          <a:p>
            <a:pPr defTabSz="457200">
              <a:defRPr/>
            </a:pPr>
            <a:r>
              <a:rPr lang="de-CH" altLang="zh-CN" sz="800" b="1" dirty="0">
                <a:solidFill>
                  <a:srgbClr val="235488"/>
                </a:solidFill>
              </a:rPr>
              <a:t>Relations/Contact:           </a:t>
            </a:r>
            <a:r>
              <a:rPr lang="de-CH" altLang="zh-CN" sz="800" dirty="0">
                <a:solidFill>
                  <a:srgbClr val="235488"/>
                </a:solidFill>
              </a:rPr>
              <a:t>Peter Meyer </a:t>
            </a:r>
          </a:p>
          <a:p>
            <a:pPr defTabSz="457200">
              <a:defRPr/>
            </a:pPr>
            <a:endParaRPr lang="de-CH" altLang="zh-CN" sz="800" dirty="0">
              <a:solidFill>
                <a:srgbClr val="235488"/>
              </a:solidFill>
            </a:endParaRPr>
          </a:p>
          <a:p>
            <a:pPr defTabSz="457200">
              <a:defRPr/>
            </a:pPr>
            <a:r>
              <a:rPr lang="de-CH" altLang="zh-CN" sz="800" dirty="0" err="1">
                <a:solidFill>
                  <a:srgbClr val="235488"/>
                </a:solidFill>
              </a:rPr>
              <a:t>Direct</a:t>
            </a:r>
            <a:r>
              <a:rPr lang="de-CH" altLang="zh-CN" sz="800" dirty="0">
                <a:solidFill>
                  <a:srgbClr val="235488"/>
                </a:solidFill>
              </a:rPr>
              <a:t> </a:t>
            </a:r>
            <a:r>
              <a:rPr lang="de-CH" altLang="zh-CN" sz="800" dirty="0" err="1">
                <a:solidFill>
                  <a:srgbClr val="235488"/>
                </a:solidFill>
              </a:rPr>
              <a:t>phone</a:t>
            </a:r>
            <a:r>
              <a:rPr lang="de-CH" altLang="zh-CN" sz="800" dirty="0">
                <a:solidFill>
                  <a:srgbClr val="235488"/>
                </a:solidFill>
              </a:rPr>
              <a:t>               +41 44 266 24 24 </a:t>
            </a:r>
          </a:p>
          <a:p>
            <a:pPr defTabSz="457200">
              <a:defRPr/>
            </a:pPr>
            <a:r>
              <a:rPr lang="de-CH" altLang="zh-CN" sz="800" dirty="0">
                <a:solidFill>
                  <a:srgbClr val="235488"/>
                </a:solidFill>
              </a:rPr>
              <a:t>E-Mail 	 peter.meyer@sidenis.com</a:t>
            </a:r>
          </a:p>
        </p:txBody>
      </p:sp>
    </p:spTree>
    <p:extLst>
      <p:ext uri="{BB962C8B-B14F-4D97-AF65-F5344CB8AC3E}">
        <p14:creationId xmlns:p14="http://schemas.microsoft.com/office/powerpoint/2010/main" val="17486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630620FE-28E5-4B47-9606-8A9AA4F82334}" type="datetime1">
              <a:rPr lang="de-CH" smtClean="0"/>
              <a:t>02.10.2017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460F1A-4B65-4A20-9DB8-9920A00046E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011826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20AD0-9B9C-4550-8E20-8BEEA66C1929}" type="datetime1">
              <a:rPr lang="de-CH" smtClean="0"/>
              <a:t>02.10.2017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45155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2063-EBE0-4BD1-B7DF-7E246113BDBD}" type="datetime1">
              <a:rPr lang="de-CH" smtClean="0"/>
              <a:t>02.10.2017</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60F1A-4B65-4A20-9DB8-9920A00046ED}" type="slidenum">
              <a:rPr lang="en-US" smtClean="0"/>
              <a:t>‹#›</a:t>
            </a:fld>
            <a:endParaRPr lang="en-US"/>
          </a:p>
        </p:txBody>
      </p:sp>
    </p:spTree>
    <p:extLst>
      <p:ext uri="{BB962C8B-B14F-4D97-AF65-F5344CB8AC3E}">
        <p14:creationId xmlns:p14="http://schemas.microsoft.com/office/powerpoint/2010/main" val="2879969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3" r:id="rId4"/>
    <p:sldLayoutId id="2147483661" r:id="rId5"/>
    <p:sldLayoutId id="2147483662" r:id="rId6"/>
    <p:sldLayoutId id="2147483660" r:id="rId7"/>
    <p:sldLayoutId id="2147483654" r:id="rId8"/>
    <p:sldLayoutId id="2147483651" r:id="rId9"/>
    <p:sldLayoutId id="2147483652" r:id="rId10"/>
    <p:sldLayoutId id="2147483653" r:id="rId11"/>
    <p:sldLayoutId id="2147483656" r:id="rId12"/>
    <p:sldLayoutId id="2147483657" r:id="rId13"/>
    <p:sldLayoutId id="2147483658" r:id="rId14"/>
    <p:sldLayoutId id="2147483659" r:id="rId15"/>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oftware.intel.com/sites/default/files/m/d/4/1/d/8/286501_286501.gif"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emory_order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Consistency_model#Slow_Consistency" TargetMode="External"/><Relationship Id="rId3" Type="http://schemas.openxmlformats.org/officeDocument/2006/relationships/hyperlink" Target="https://en.wikipedia.org/wiki/Consistency_model#Sequential_Consistency" TargetMode="External"/><Relationship Id="rId7" Type="http://schemas.openxmlformats.org/officeDocument/2006/relationships/hyperlink" Target="https://en.wikipedia.org/wiki/Consistency_model#Cache_Consistency" TargetMode="External"/><Relationship Id="rId12" Type="http://schemas.openxmlformats.org/officeDocument/2006/relationships/hyperlink" Target="https://en.wikipedia.org/wiki/Consistency_model#Local_Consistency" TargetMode="External"/><Relationship Id="rId2" Type="http://schemas.openxmlformats.org/officeDocument/2006/relationships/hyperlink" Target="https://en.wikipedia.org/wiki/Consistency_model#Strict_Consistency" TargetMode="External"/><Relationship Id="rId1" Type="http://schemas.openxmlformats.org/officeDocument/2006/relationships/slideLayout" Target="../slideLayouts/slideLayout2.xml"/><Relationship Id="rId6" Type="http://schemas.openxmlformats.org/officeDocument/2006/relationships/hyperlink" Target="https://en.wikipedia.org/wiki/Consistency_model#PRAM_Consistency_.28also_known_as_FIFO_consistency.29" TargetMode="External"/><Relationship Id="rId11" Type="http://schemas.openxmlformats.org/officeDocument/2006/relationships/hyperlink" Target="https://en.wikipedia.org/wiki/Consistency_model#General_Consistency" TargetMode="External"/><Relationship Id="rId5" Type="http://schemas.openxmlformats.org/officeDocument/2006/relationships/hyperlink" Target="https://en.wikipedia.org/wiki/Consistency_model#Processor_Consistency" TargetMode="External"/><Relationship Id="rId10" Type="http://schemas.openxmlformats.org/officeDocument/2006/relationships/hyperlink" Target="https://en.wikipedia.org/wiki/Consistency_model#Entry_Consistency" TargetMode="External"/><Relationship Id="rId4" Type="http://schemas.openxmlformats.org/officeDocument/2006/relationships/hyperlink" Target="https://en.wikipedia.org/wiki/Consistency_model#Causal_Consistency" TargetMode="External"/><Relationship Id="rId9" Type="http://schemas.openxmlformats.org/officeDocument/2006/relationships/hyperlink" Target="https://en.wikipedia.org/wiki/Consistency_model#Release_consistenc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9gp73EZdOb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dotnet/coreclr/blob/master/Documentation/project-docs/dotnet-standards.m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habrahabr.ru/post/13031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dotnet/coreclr/blob/107ff5094e987ac97190d159bc6cef012d6a319f/Documentation/botr/ryujit-tutorial.m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37275421/c-sharp-volatile-read-behavio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wZVpg2SyJQ"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otnet/corefx/pull/22382"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amazon.com/Structured-Computer-Organization-Andrew-Tanenbaum/dp/0132916525" TargetMode="External"/><Relationship Id="rId2" Type="http://schemas.openxmlformats.org/officeDocument/2006/relationships/hyperlink" Target="http://www.albahari.com/threading/" TargetMode="External"/><Relationship Id="rId1" Type="http://schemas.openxmlformats.org/officeDocument/2006/relationships/slideLayout" Target="../slideLayouts/slideLayout2.xml"/><Relationship Id="rId5" Type="http://schemas.openxmlformats.org/officeDocument/2006/relationships/hyperlink" Target="https://habrahabr.ru/company/intel/blog/" TargetMode="External"/><Relationship Id="rId4" Type="http://schemas.openxmlformats.org/officeDocument/2006/relationships/hyperlink" Target="https://www.amazon.com/CLR-via-4th-Developer-Reference/dp/0735667454"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gif"/><Relationship Id="rId5" Type="http://schemas.openxmlformats.org/officeDocument/2006/relationships/image" Target="../media/image62.ico"/><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hipilev.net/#jmm"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youtu.be/noDnSV7NCtw" TargetMode="Externa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m9_aBxdKrRI"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Модель памяти </a:t>
            </a:r>
            <a:r>
              <a:rPr lang="en-US" dirty="0"/>
              <a:t>.NET</a:t>
            </a:r>
          </a:p>
        </p:txBody>
      </p:sp>
      <p:sp>
        <p:nvSpPr>
          <p:cNvPr id="3" name="TextBox 2"/>
          <p:cNvSpPr txBox="1"/>
          <p:nvPr/>
        </p:nvSpPr>
        <p:spPr>
          <a:xfrm>
            <a:off x="4258811" y="5217952"/>
            <a:ext cx="3674378" cy="523220"/>
          </a:xfrm>
          <a:prstGeom prst="rect">
            <a:avLst/>
          </a:prstGeom>
          <a:noFill/>
        </p:spPr>
        <p:txBody>
          <a:bodyPr wrap="square" rtlCol="0">
            <a:spAutoFit/>
          </a:bodyPr>
          <a:lstStyle/>
          <a:p>
            <a:pPr algn="ctr"/>
            <a:r>
              <a:rPr lang="ru-RU" sz="2800" dirty="0">
                <a:solidFill>
                  <a:schemeClr val="bg1"/>
                </a:solidFill>
              </a:rPr>
              <a:t>Валерий Петров</a:t>
            </a:r>
            <a:endParaRPr lang="en-US" sz="2800" dirty="0">
              <a:solidFill>
                <a:schemeClr val="bg1"/>
              </a:solidFill>
            </a:endParaRPr>
          </a:p>
        </p:txBody>
      </p:sp>
    </p:spTree>
    <p:extLst>
      <p:ext uri="{BB962C8B-B14F-4D97-AF65-F5344CB8AC3E}">
        <p14:creationId xmlns:p14="http://schemas.microsoft.com/office/powerpoint/2010/main" val="2307783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10</a:t>
            </a:fld>
            <a:endParaRPr lang="en-US"/>
          </a:p>
        </p:txBody>
      </p:sp>
    </p:spTree>
    <p:extLst>
      <p:ext uri="{BB962C8B-B14F-4D97-AF65-F5344CB8AC3E}">
        <p14:creationId xmlns:p14="http://schemas.microsoft.com/office/powerpoint/2010/main" val="115678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Доступ к памяти (долго)</a:t>
            </a:r>
          </a:p>
          <a:p>
            <a:r>
              <a:rPr lang="ru-RU" dirty="0"/>
              <a:t>Инвалидация кэша (дорого)</a:t>
            </a:r>
          </a:p>
          <a:p>
            <a:r>
              <a:rPr lang="ru-RU" dirty="0"/>
              <a:t>Производительность (</a:t>
            </a:r>
            <a:r>
              <a:rPr lang="en-US" dirty="0"/>
              <a:t>IPC)</a:t>
            </a:r>
          </a:p>
        </p:txBody>
      </p:sp>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667500" y="1825625"/>
            <a:ext cx="4686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41203" y="5113333"/>
            <a:ext cx="7612597" cy="369332"/>
          </a:xfrm>
          <a:prstGeom prst="rect">
            <a:avLst/>
          </a:prstGeom>
          <a:noFill/>
        </p:spPr>
        <p:txBody>
          <a:bodyPr wrap="none" rtlCol="0">
            <a:spAutoFit/>
          </a:bodyPr>
          <a:lstStyle/>
          <a:p>
            <a:r>
              <a:rPr lang="en-US" dirty="0">
                <a:hlinkClick r:id="rId3"/>
              </a:rPr>
              <a:t>https://software.intel.com/sites/default/files/m/d/4/1/d/8/286501_286501.gif</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11</a:t>
            </a:fld>
            <a:endParaRPr lang="en-US"/>
          </a:p>
        </p:txBody>
      </p:sp>
    </p:spTree>
    <p:extLst>
      <p:ext uri="{BB962C8B-B14F-4D97-AF65-F5344CB8AC3E}">
        <p14:creationId xmlns:p14="http://schemas.microsoft.com/office/powerpoint/2010/main" val="101706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9" name="Picture 8"/>
          <p:cNvPicPr>
            <a:picLocks noChangeAspect="1"/>
          </p:cNvPicPr>
          <p:nvPr/>
        </p:nvPicPr>
        <p:blipFill>
          <a:blip r:embed="rId2"/>
          <a:stretch>
            <a:fillRect/>
          </a:stretch>
        </p:blipFill>
        <p:spPr>
          <a:xfrm>
            <a:off x="895350" y="2866236"/>
            <a:ext cx="10401300" cy="2314575"/>
          </a:xfrm>
          <a:prstGeom prst="rect">
            <a:avLst/>
          </a:prstGeom>
        </p:spPr>
      </p:pic>
      <p:sp>
        <p:nvSpPr>
          <p:cNvPr id="11" name="TextBox 10"/>
          <p:cNvSpPr txBox="1"/>
          <p:nvPr/>
        </p:nvSpPr>
        <p:spPr>
          <a:xfrm>
            <a:off x="895350" y="2093798"/>
            <a:ext cx="5198539" cy="369332"/>
          </a:xfrm>
          <a:prstGeom prst="rect">
            <a:avLst/>
          </a:prstGeom>
          <a:noFill/>
        </p:spPr>
        <p:txBody>
          <a:bodyPr wrap="none" rtlCol="0">
            <a:spAutoFit/>
          </a:bodyPr>
          <a:lstStyle/>
          <a:p>
            <a:r>
              <a:rPr lang="ru-RU" dirty="0"/>
              <a:t>Раньше инструкции исполнялись последовательно</a:t>
            </a:r>
            <a:endParaRPr lang="en-US" dirty="0"/>
          </a:p>
        </p:txBody>
      </p:sp>
      <p:sp>
        <p:nvSpPr>
          <p:cNvPr id="2" name="TextBox 1"/>
          <p:cNvSpPr txBox="1"/>
          <p:nvPr/>
        </p:nvSpPr>
        <p:spPr>
          <a:xfrm>
            <a:off x="2347190" y="566256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12</a:t>
            </a:fld>
            <a:endParaRPr lang="en-US"/>
          </a:p>
        </p:txBody>
      </p:sp>
    </p:spTree>
    <p:extLst>
      <p:ext uri="{BB962C8B-B14F-4D97-AF65-F5344CB8AC3E}">
        <p14:creationId xmlns:p14="http://schemas.microsoft.com/office/powerpoint/2010/main" val="299411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81062" y="2004224"/>
            <a:ext cx="10429875" cy="4038600"/>
          </a:xfrm>
          <a:prstGeom prst="rect">
            <a:avLst/>
          </a:prstGeom>
        </p:spPr>
      </p:pic>
      <p:sp>
        <p:nvSpPr>
          <p:cNvPr id="10" name="TextBox 9"/>
          <p:cNvSpPr txBox="1"/>
          <p:nvPr/>
        </p:nvSpPr>
        <p:spPr>
          <a:xfrm>
            <a:off x="838200" y="1478126"/>
            <a:ext cx="2714846" cy="369332"/>
          </a:xfrm>
          <a:prstGeom prst="rect">
            <a:avLst/>
          </a:prstGeom>
          <a:noFill/>
        </p:spPr>
        <p:txBody>
          <a:bodyPr wrap="none" rtlCol="0">
            <a:spAutoFit/>
          </a:bodyPr>
          <a:lstStyle/>
          <a:p>
            <a:r>
              <a:rPr lang="ru-RU" dirty="0"/>
              <a:t>Затем появился конвейер</a:t>
            </a:r>
            <a:endParaRPr lang="en-US" dirty="0"/>
          </a:p>
        </p:txBody>
      </p:sp>
      <p:sp>
        <p:nvSpPr>
          <p:cNvPr id="8" name="TextBox 7"/>
          <p:cNvSpPr txBox="1"/>
          <p:nvPr/>
        </p:nvSpPr>
        <p:spPr>
          <a:xfrm>
            <a:off x="2349300" y="6042824"/>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13</a:t>
            </a:fld>
            <a:endParaRPr lang="en-US"/>
          </a:p>
        </p:txBody>
      </p:sp>
    </p:spTree>
    <p:extLst>
      <p:ext uri="{BB962C8B-B14F-4D97-AF65-F5344CB8AC3E}">
        <p14:creationId xmlns:p14="http://schemas.microsoft.com/office/powerpoint/2010/main" val="353603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Picture 7"/>
          <p:cNvPicPr>
            <a:picLocks noChangeAspect="1"/>
          </p:cNvPicPr>
          <p:nvPr/>
        </p:nvPicPr>
        <p:blipFill>
          <a:blip r:embed="rId2"/>
          <a:stretch>
            <a:fillRect/>
          </a:stretch>
        </p:blipFill>
        <p:spPr>
          <a:xfrm>
            <a:off x="900112" y="2032799"/>
            <a:ext cx="10391775" cy="3981450"/>
          </a:xfrm>
          <a:prstGeom prst="rect">
            <a:avLst/>
          </a:prstGeom>
        </p:spPr>
      </p:pic>
      <p:sp>
        <p:nvSpPr>
          <p:cNvPr id="10" name="TextBox 9"/>
          <p:cNvSpPr txBox="1"/>
          <p:nvPr/>
        </p:nvSpPr>
        <p:spPr>
          <a:xfrm>
            <a:off x="838200" y="1492414"/>
            <a:ext cx="6220357" cy="369332"/>
          </a:xfrm>
          <a:prstGeom prst="rect">
            <a:avLst/>
          </a:prstGeom>
          <a:noFill/>
        </p:spPr>
        <p:txBody>
          <a:bodyPr wrap="none" rtlCol="0">
            <a:spAutoFit/>
          </a:bodyPr>
          <a:lstStyle/>
          <a:p>
            <a:r>
              <a:rPr lang="ru-RU" dirty="0"/>
              <a:t>Но инструкции всё равно исполнялись в порядке следования</a:t>
            </a:r>
            <a:endParaRPr lang="en-US" dirty="0"/>
          </a:p>
        </p:txBody>
      </p:sp>
      <p:sp>
        <p:nvSpPr>
          <p:cNvPr id="9" name="TextBox 8"/>
          <p:cNvSpPr txBox="1"/>
          <p:nvPr/>
        </p:nvSpPr>
        <p:spPr>
          <a:xfrm>
            <a:off x="2349300"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14</a:t>
            </a:fld>
            <a:endParaRPr lang="en-US"/>
          </a:p>
        </p:txBody>
      </p:sp>
    </p:spTree>
    <p:extLst>
      <p:ext uri="{BB962C8B-B14F-4D97-AF65-F5344CB8AC3E}">
        <p14:creationId xmlns:p14="http://schemas.microsoft.com/office/powerpoint/2010/main" val="305719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38200" y="2032799"/>
            <a:ext cx="10420350" cy="3981450"/>
          </a:xfrm>
          <a:prstGeom prst="rect">
            <a:avLst/>
          </a:prstGeom>
        </p:spPr>
      </p:pic>
      <p:sp>
        <p:nvSpPr>
          <p:cNvPr id="10" name="TextBox 9"/>
          <p:cNvSpPr txBox="1"/>
          <p:nvPr/>
        </p:nvSpPr>
        <p:spPr>
          <a:xfrm>
            <a:off x="838200" y="1492414"/>
            <a:ext cx="6230873" cy="369332"/>
          </a:xfrm>
          <a:prstGeom prst="rect">
            <a:avLst/>
          </a:prstGeom>
          <a:noFill/>
        </p:spPr>
        <p:txBody>
          <a:bodyPr wrap="none" rtlCol="0">
            <a:spAutoFit/>
          </a:bodyPr>
          <a:lstStyle/>
          <a:p>
            <a:r>
              <a:rPr lang="ru-RU" dirty="0"/>
              <a:t>Затем произошло массовое внедрение </a:t>
            </a:r>
            <a:r>
              <a:rPr lang="en-US" dirty="0"/>
              <a:t>out-of-order execution</a:t>
            </a:r>
          </a:p>
        </p:txBody>
      </p:sp>
      <p:sp>
        <p:nvSpPr>
          <p:cNvPr id="8" name="TextBox 7"/>
          <p:cNvSpPr txBox="1"/>
          <p:nvPr/>
        </p:nvSpPr>
        <p:spPr>
          <a:xfrm>
            <a:off x="2349301"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15</a:t>
            </a:fld>
            <a:endParaRPr lang="en-US"/>
          </a:p>
        </p:txBody>
      </p:sp>
    </p:spTree>
    <p:extLst>
      <p:ext uri="{BB962C8B-B14F-4D97-AF65-F5344CB8AC3E}">
        <p14:creationId xmlns:p14="http://schemas.microsoft.com/office/powerpoint/2010/main" val="28560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err="1"/>
              <a:t>Компиляторщики</a:t>
            </a:r>
            <a:r>
              <a:rPr lang="ru-RU" dirty="0"/>
              <a:t> хотят делать клёвые оптимизации</a:t>
            </a:r>
          </a:p>
          <a:p>
            <a:r>
              <a:rPr lang="ru-RU" dirty="0"/>
              <a:t>Производители </a:t>
            </a:r>
            <a:r>
              <a:rPr lang="en-US" dirty="0"/>
              <a:t>CPU</a:t>
            </a:r>
            <a:r>
              <a:rPr lang="ru-RU" dirty="0"/>
              <a:t> хотят делать больше за те же такты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16</a:t>
            </a:fld>
            <a:endParaRPr lang="en-US"/>
          </a:p>
        </p:txBody>
      </p:sp>
      <p:sp>
        <p:nvSpPr>
          <p:cNvPr id="4" name="Title 3"/>
          <p:cNvSpPr>
            <a:spLocks noGrp="1"/>
          </p:cNvSpPr>
          <p:nvPr>
            <p:ph type="title"/>
          </p:nvPr>
        </p:nvSpPr>
        <p:spPr/>
        <p:txBody>
          <a:bodyPr/>
          <a:lstStyle/>
          <a:p>
            <a:pPr algn="ctr"/>
            <a:r>
              <a:rPr lang="ru-RU" dirty="0"/>
              <a:t>Почему они это делают?</a:t>
            </a:r>
            <a:endParaRPr lang="en-US" dirty="0"/>
          </a:p>
        </p:txBody>
      </p:sp>
    </p:spTree>
    <p:extLst>
      <p:ext uri="{BB962C8B-B14F-4D97-AF65-F5344CB8AC3E}">
        <p14:creationId xmlns:p14="http://schemas.microsoft.com/office/powerpoint/2010/main" val="11964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199" y="2227587"/>
            <a:ext cx="10515600" cy="2518085"/>
          </a:xfrm>
          <a:prstGeom prst="rect">
            <a:avLst/>
          </a:prstGeom>
        </p:spPr>
      </p:pic>
      <p:sp>
        <p:nvSpPr>
          <p:cNvPr id="6" name="Title 5"/>
          <p:cNvSpPr>
            <a:spLocks noGrp="1"/>
          </p:cNvSpPr>
          <p:nvPr>
            <p:ph type="title"/>
          </p:nvPr>
        </p:nvSpPr>
        <p:spPr/>
        <p:txBody>
          <a:bodyPr/>
          <a:lstStyle/>
          <a:p>
            <a:pPr algn="ctr"/>
            <a:r>
              <a:rPr lang="ru-RU" dirty="0"/>
              <a:t>Разные архитектуры</a:t>
            </a:r>
            <a:endParaRPr lang="en-US" dirty="0"/>
          </a:p>
        </p:txBody>
      </p:sp>
      <p:sp>
        <p:nvSpPr>
          <p:cNvPr id="2" name="Rectangle 1"/>
          <p:cNvSpPr/>
          <p:nvPr/>
        </p:nvSpPr>
        <p:spPr>
          <a:xfrm>
            <a:off x="3727850" y="4997016"/>
            <a:ext cx="4736297" cy="369332"/>
          </a:xfrm>
          <a:prstGeom prst="rect">
            <a:avLst/>
          </a:prstGeom>
        </p:spPr>
        <p:txBody>
          <a:bodyPr wrap="none">
            <a:spAutoFit/>
          </a:bodyPr>
          <a:lstStyle/>
          <a:p>
            <a:pPr algn="ctr"/>
            <a:r>
              <a:rPr lang="en-US" dirty="0">
                <a:hlinkClick r:id="rId3"/>
              </a:rPr>
              <a:t>https://en.wikipedia.org/wiki/Memory_ordering</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17</a:t>
            </a:fld>
            <a:endParaRPr lang="en-US"/>
          </a:p>
        </p:txBody>
      </p:sp>
    </p:spTree>
    <p:extLst>
      <p:ext uri="{BB962C8B-B14F-4D97-AF65-F5344CB8AC3E}">
        <p14:creationId xmlns:p14="http://schemas.microsoft.com/office/powerpoint/2010/main" val="62053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Разные архитектуры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25093517"/>
              </p:ext>
            </p:extLst>
          </p:nvPr>
        </p:nvGraphicFramePr>
        <p:xfrm>
          <a:off x="1353826" y="2650789"/>
          <a:ext cx="9484347" cy="2745470"/>
        </p:xfrm>
        <a:graphic>
          <a:graphicData uri="http://schemas.openxmlformats.org/drawingml/2006/table">
            <a:tbl>
              <a:tblPr/>
              <a:tblGrid>
                <a:gridCol w="4750479">
                  <a:extLst>
                    <a:ext uri="{9D8B030D-6E8A-4147-A177-3AD203B41FA5}">
                      <a16:colId xmlns:a16="http://schemas.microsoft.com/office/drawing/2014/main" val="879622851"/>
                    </a:ext>
                  </a:extLst>
                </a:gridCol>
                <a:gridCol w="2366934">
                  <a:extLst>
                    <a:ext uri="{9D8B030D-6E8A-4147-A177-3AD203B41FA5}">
                      <a16:colId xmlns:a16="http://schemas.microsoft.com/office/drawing/2014/main" val="1160855650"/>
                    </a:ext>
                  </a:extLst>
                </a:gridCol>
                <a:gridCol w="2366934">
                  <a:extLst>
                    <a:ext uri="{9D8B030D-6E8A-4147-A177-3AD203B41FA5}">
                      <a16:colId xmlns:a16="http://schemas.microsoft.com/office/drawing/2014/main" val="1082753078"/>
                    </a:ext>
                  </a:extLst>
                </a:gridCol>
              </a:tblGrid>
              <a:tr h="549094">
                <a:tc>
                  <a:txBody>
                    <a:bodyPr/>
                    <a:lstStyle/>
                    <a:p>
                      <a:pPr algn="ctr" fontAlgn="b"/>
                      <a:r>
                        <a:rPr lang="en-US" sz="2900" b="1" i="0" u="none" strike="noStrike">
                          <a:solidFill>
                            <a:srgbClr val="000000"/>
                          </a:solidFill>
                          <a:effectLst/>
                          <a:latin typeface="Calibri" panose="020F0502020204030204" pitchFamily="34" charset="0"/>
                        </a:rPr>
                        <a:t>Type</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sz="2900" b="1" i="0" u="none" strike="noStrike">
                          <a:solidFill>
                            <a:srgbClr val="000000"/>
                          </a:solidFill>
                          <a:effectLst/>
                          <a:latin typeface="Calibri" panose="020F0502020204030204" pitchFamily="34" charset="0"/>
                        </a:rPr>
                        <a:t>ARM</a:t>
                      </a:r>
                    </a:p>
                  </a:txBody>
                  <a:tcPr marL="24959" marR="24959" marT="2495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1" i="0" u="none" strike="noStrike">
                          <a:solidFill>
                            <a:srgbClr val="000000"/>
                          </a:solidFill>
                          <a:effectLst/>
                          <a:latin typeface="Calibri" panose="020F0502020204030204" pitchFamily="34" charset="0"/>
                        </a:rPr>
                        <a:t>x86, AMD64</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9265652"/>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51737364"/>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454344604"/>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058190116"/>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955931708"/>
                  </a:ext>
                </a:extLst>
              </a:tr>
            </a:tbl>
          </a:graphicData>
        </a:graphic>
      </p:graphicFrame>
    </p:spTree>
    <p:extLst>
      <p:ext uri="{BB962C8B-B14F-4D97-AF65-F5344CB8AC3E}">
        <p14:creationId xmlns:p14="http://schemas.microsoft.com/office/powerpoint/2010/main" val="428768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Пишем код для абстрактной машины</a:t>
            </a:r>
          </a:p>
          <a:p>
            <a:r>
              <a:rPr lang="ru-RU" dirty="0"/>
              <a:t>Абстрактную машину специфицируем</a:t>
            </a:r>
          </a:p>
          <a:p>
            <a:r>
              <a:rPr lang="ru-RU" dirty="0"/>
              <a:t>Пусть </a:t>
            </a:r>
            <a:r>
              <a:rPr lang="ru-RU" dirty="0" err="1"/>
              <a:t>компиляторщики</a:t>
            </a:r>
            <a:r>
              <a:rPr lang="ru-RU" dirty="0"/>
              <a:t> страдают</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19</a:t>
            </a:fld>
            <a:endParaRPr lang="en-US"/>
          </a:p>
        </p:txBody>
      </p:sp>
      <p:sp>
        <p:nvSpPr>
          <p:cNvPr id="4" name="Title 3"/>
          <p:cNvSpPr>
            <a:spLocks noGrp="1"/>
          </p:cNvSpPr>
          <p:nvPr>
            <p:ph type="title"/>
          </p:nvPr>
        </p:nvSpPr>
        <p:spPr/>
        <p:txBody>
          <a:bodyPr/>
          <a:lstStyle/>
          <a:p>
            <a:pPr algn="ctr"/>
            <a:r>
              <a:rPr lang="ru-RU" dirty="0"/>
              <a:t>Как быть?</a:t>
            </a:r>
            <a:endParaRPr lang="en-US" dirty="0"/>
          </a:p>
        </p:txBody>
      </p:sp>
    </p:spTree>
    <p:extLst>
      <p:ext uri="{BB962C8B-B14F-4D97-AF65-F5344CB8AC3E}">
        <p14:creationId xmlns:p14="http://schemas.microsoft.com/office/powerpoint/2010/main" val="19993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Окончил </a:t>
            </a:r>
            <a:r>
              <a:rPr lang="ru-RU" dirty="0" err="1"/>
              <a:t>МатМех</a:t>
            </a:r>
            <a:r>
              <a:rPr lang="ru-RU" dirty="0"/>
              <a:t> СПбГУ</a:t>
            </a:r>
          </a:p>
          <a:p>
            <a:r>
              <a:rPr lang="ru-RU" dirty="0"/>
              <a:t>Сейчас работаю в компании </a:t>
            </a:r>
            <a:r>
              <a:rPr lang="en-US" dirty="0" err="1"/>
              <a:t>Sidenis</a:t>
            </a:r>
            <a:endParaRPr lang="ru-RU" dirty="0"/>
          </a:p>
          <a:p>
            <a:r>
              <a:rPr lang="ru-RU" dirty="0"/>
              <a:t>Увлекаюсь </a:t>
            </a:r>
            <a:r>
              <a:rPr lang="en-US" dirty="0"/>
              <a:t>concurrency </a:t>
            </a:r>
            <a:r>
              <a:rPr lang="ru-RU" dirty="0"/>
              <a:t>и всякими «</a:t>
            </a:r>
            <a:r>
              <a:rPr lang="ru-RU" dirty="0" err="1"/>
              <a:t>кишочками</a:t>
            </a:r>
            <a:r>
              <a:rPr lang="ru-RU" dirty="0"/>
              <a:t>»</a:t>
            </a:r>
          </a:p>
          <a:p>
            <a:r>
              <a:rPr lang="ru-RU" dirty="0"/>
              <a:t>Нравится узнавать новое</a:t>
            </a:r>
          </a:p>
          <a:p>
            <a:r>
              <a:rPr lang="ru-RU" dirty="0"/>
              <a:t>Неравнодушен к качественному коду</a:t>
            </a:r>
            <a:endParaRPr lang="en-US" dirty="0"/>
          </a:p>
        </p:txBody>
      </p:sp>
      <p:sp>
        <p:nvSpPr>
          <p:cNvPr id="6" name="Title 5"/>
          <p:cNvSpPr>
            <a:spLocks noGrp="1"/>
          </p:cNvSpPr>
          <p:nvPr>
            <p:ph type="title"/>
          </p:nvPr>
        </p:nvSpPr>
        <p:spPr/>
        <p:txBody>
          <a:bodyPr/>
          <a:lstStyle/>
          <a:p>
            <a:pPr algn="ctr"/>
            <a:r>
              <a:rPr lang="ru-RU" dirty="0"/>
              <a:t>Обо мне</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a:t>
            </a:fld>
            <a:endParaRPr lang="en-US"/>
          </a:p>
        </p:txBody>
      </p:sp>
    </p:spTree>
    <p:extLst>
      <p:ext uri="{BB962C8B-B14F-4D97-AF65-F5344CB8AC3E}">
        <p14:creationId xmlns:p14="http://schemas.microsoft.com/office/powerpoint/2010/main" val="102526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hlinkClick r:id="rId2"/>
              </a:rPr>
              <a:t>2.1 Strict Consistency</a:t>
            </a:r>
            <a:endParaRPr lang="en-US" dirty="0"/>
          </a:p>
          <a:p>
            <a:r>
              <a:rPr lang="en-US" dirty="0">
                <a:hlinkClick r:id="rId3"/>
              </a:rPr>
              <a:t>2.2 Sequential Consistency</a:t>
            </a:r>
            <a:endParaRPr lang="en-US" dirty="0"/>
          </a:p>
          <a:p>
            <a:r>
              <a:rPr lang="en-US" dirty="0">
                <a:hlinkClick r:id="rId4"/>
              </a:rPr>
              <a:t>2.3 Causal Consistency</a:t>
            </a:r>
            <a:endParaRPr lang="en-US" dirty="0"/>
          </a:p>
          <a:p>
            <a:r>
              <a:rPr lang="en-US" dirty="0">
                <a:hlinkClick r:id="rId5"/>
              </a:rPr>
              <a:t>2.4 Processor Consistency</a:t>
            </a:r>
            <a:endParaRPr lang="en-US" dirty="0"/>
          </a:p>
          <a:p>
            <a:r>
              <a:rPr lang="en-US" dirty="0">
                <a:hlinkClick r:id="rId6"/>
              </a:rPr>
              <a:t>2.5 PRAM Consistency (also known as FIFO consistency)</a:t>
            </a:r>
            <a:endParaRPr lang="en-US" dirty="0"/>
          </a:p>
          <a:p>
            <a:r>
              <a:rPr lang="en-US" dirty="0">
                <a:hlinkClick r:id="rId7"/>
              </a:rPr>
              <a:t>2.6 Cache Consistency</a:t>
            </a:r>
            <a:endParaRPr lang="en-US" dirty="0"/>
          </a:p>
          <a:p>
            <a:r>
              <a:rPr lang="en-US" dirty="0">
                <a:hlinkClick r:id="rId8"/>
              </a:rPr>
              <a:t>2.7 Slow Consistency</a:t>
            </a:r>
            <a:endParaRPr lang="en-US" dirty="0"/>
          </a:p>
          <a:p>
            <a:r>
              <a:rPr lang="en-US" dirty="0">
                <a:hlinkClick r:id="rId9"/>
              </a:rPr>
              <a:t>2.8 Release consistency</a:t>
            </a:r>
            <a:endParaRPr lang="en-US" dirty="0"/>
          </a:p>
          <a:p>
            <a:r>
              <a:rPr lang="en-US" dirty="0">
                <a:hlinkClick r:id="rId10"/>
              </a:rPr>
              <a:t>2.9 Entry Consistency</a:t>
            </a:r>
            <a:endParaRPr lang="en-US" dirty="0"/>
          </a:p>
          <a:p>
            <a:r>
              <a:rPr lang="en-US" dirty="0">
                <a:hlinkClick r:id="rId11"/>
              </a:rPr>
              <a:t>2.10 General Consistency</a:t>
            </a:r>
            <a:endParaRPr lang="en-US" dirty="0"/>
          </a:p>
          <a:p>
            <a:r>
              <a:rPr lang="en-US" dirty="0">
                <a:hlinkClick r:id="rId12"/>
              </a:rPr>
              <a:t>2.11 Local Consistency</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20</a:t>
            </a:fld>
            <a:endParaRPr lang="en-US"/>
          </a:p>
        </p:txBody>
      </p:sp>
      <p:sp>
        <p:nvSpPr>
          <p:cNvPr id="4" name="Title 3"/>
          <p:cNvSpPr>
            <a:spLocks noGrp="1"/>
          </p:cNvSpPr>
          <p:nvPr>
            <p:ph type="title"/>
          </p:nvPr>
        </p:nvSpPr>
        <p:spPr/>
        <p:txBody>
          <a:bodyPr/>
          <a:lstStyle/>
          <a:p>
            <a:pPr algn="ctr"/>
            <a:r>
              <a:rPr lang="en-US" dirty="0"/>
              <a:t>Consistency models</a:t>
            </a:r>
          </a:p>
        </p:txBody>
      </p:sp>
    </p:spTree>
    <p:extLst>
      <p:ext uri="{BB962C8B-B14F-4D97-AF65-F5344CB8AC3E}">
        <p14:creationId xmlns:p14="http://schemas.microsoft.com/office/powerpoint/2010/main" val="309453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a:t>
            </a:r>
            <a:r>
              <a:rPr lang="en-US" dirty="0"/>
              <a:t>... the result of any execution is the same as if the operations of all the processors were executed in some sequential order, and the operations of each individual processor appear in this sequence in the order specified by its program.</a:t>
            </a:r>
            <a:r>
              <a:rPr lang="ru-RU" dirty="0"/>
              <a:t>»</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21</a:t>
            </a:fld>
            <a:endParaRPr lang="en-US"/>
          </a:p>
        </p:txBody>
      </p:sp>
      <p:sp>
        <p:nvSpPr>
          <p:cNvPr id="4" name="Title 3"/>
          <p:cNvSpPr>
            <a:spLocks noGrp="1"/>
          </p:cNvSpPr>
          <p:nvPr>
            <p:ph type="title"/>
          </p:nvPr>
        </p:nvSpPr>
        <p:spPr/>
        <p:txBody>
          <a:bodyPr/>
          <a:lstStyle/>
          <a:p>
            <a:pPr algn="ctr"/>
            <a:r>
              <a:rPr lang="en-US" dirty="0"/>
              <a:t>Sequential Consistency</a:t>
            </a:r>
          </a:p>
        </p:txBody>
      </p:sp>
      <p:pic>
        <p:nvPicPr>
          <p:cNvPr id="5" name="Picture 4"/>
          <p:cNvPicPr>
            <a:picLocks noChangeAspect="1"/>
          </p:cNvPicPr>
          <p:nvPr/>
        </p:nvPicPr>
        <p:blipFill>
          <a:blip r:embed="rId2"/>
          <a:stretch>
            <a:fillRect/>
          </a:stretch>
        </p:blipFill>
        <p:spPr>
          <a:xfrm>
            <a:off x="1223372" y="3863384"/>
            <a:ext cx="9745256" cy="1123285"/>
          </a:xfrm>
          <a:prstGeom prst="rect">
            <a:avLst/>
          </a:prstGeom>
        </p:spPr>
      </p:pic>
    </p:spTree>
    <p:extLst>
      <p:ext uri="{BB962C8B-B14F-4D97-AF65-F5344CB8AC3E}">
        <p14:creationId xmlns:p14="http://schemas.microsoft.com/office/powerpoint/2010/main" val="1522450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ru-RU" dirty="0"/>
              <a:t>«</a:t>
            </a:r>
            <a:r>
              <a:rPr lang="en-US" dirty="0"/>
              <a:t>... </a:t>
            </a:r>
            <a:r>
              <a:rPr lang="ru-RU" dirty="0"/>
              <a:t>результат любого выполнения такой же, как в случае если бы операции всех процессоров были выполнены в некотором последовательном порядке, и операции каждого отдельного процессора появлялись в этой последовательности в порядке определенном его программой.</a:t>
            </a:r>
            <a:endParaRPr lang="ru-RU" dirty="0"/>
          </a:p>
          <a:p>
            <a:endParaRPr lang="ru-RU" dirty="0"/>
          </a:p>
          <a:p>
            <a:endParaRPr lang="ru-RU" dirty="0"/>
          </a:p>
          <a:p>
            <a:endParaRPr lang="ru-RU" dirty="0"/>
          </a:p>
          <a:p>
            <a:endParaRPr lang="ru-RU" dirty="0"/>
          </a:p>
          <a:p>
            <a:r>
              <a:rPr lang="ru-RU" dirty="0"/>
              <a:t>Медленно, сложно и дорого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22</a:t>
            </a:fld>
            <a:endParaRPr lang="en-US"/>
          </a:p>
        </p:txBody>
      </p:sp>
      <p:sp>
        <p:nvSpPr>
          <p:cNvPr id="4" name="Title 3"/>
          <p:cNvSpPr>
            <a:spLocks noGrp="1"/>
          </p:cNvSpPr>
          <p:nvPr>
            <p:ph type="title"/>
          </p:nvPr>
        </p:nvSpPr>
        <p:spPr/>
        <p:txBody>
          <a:bodyPr/>
          <a:lstStyle/>
          <a:p>
            <a:pPr algn="ctr"/>
            <a:r>
              <a:rPr lang="en-US" dirty="0"/>
              <a:t>Sequential Consistency</a:t>
            </a:r>
          </a:p>
        </p:txBody>
      </p:sp>
      <p:pic>
        <p:nvPicPr>
          <p:cNvPr id="5" name="Picture 4"/>
          <p:cNvPicPr>
            <a:picLocks noChangeAspect="1"/>
          </p:cNvPicPr>
          <p:nvPr/>
        </p:nvPicPr>
        <p:blipFill>
          <a:blip r:embed="rId2"/>
          <a:stretch>
            <a:fillRect/>
          </a:stretch>
        </p:blipFill>
        <p:spPr>
          <a:xfrm>
            <a:off x="1223372" y="3863384"/>
            <a:ext cx="9745256" cy="1123285"/>
          </a:xfrm>
          <a:prstGeom prst="rect">
            <a:avLst/>
          </a:prstGeom>
        </p:spPr>
      </p:pic>
    </p:spTree>
    <p:extLst>
      <p:ext uri="{BB962C8B-B14F-4D97-AF65-F5344CB8AC3E}">
        <p14:creationId xmlns:p14="http://schemas.microsoft.com/office/powerpoint/2010/main" val="373261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877004" y="1825625"/>
            <a:ext cx="10437992"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23</a:t>
            </a:fld>
            <a:endParaRPr lang="en-US"/>
          </a:p>
        </p:txBody>
      </p:sp>
      <p:sp>
        <p:nvSpPr>
          <p:cNvPr id="4" name="Title 3"/>
          <p:cNvSpPr>
            <a:spLocks noGrp="1"/>
          </p:cNvSpPr>
          <p:nvPr>
            <p:ph type="title"/>
          </p:nvPr>
        </p:nvSpPr>
        <p:spPr/>
        <p:txBody>
          <a:bodyPr/>
          <a:lstStyle/>
          <a:p>
            <a:pPr algn="ctr"/>
            <a:r>
              <a:rPr lang="en-US" dirty="0"/>
              <a:t>Release…</a:t>
            </a:r>
          </a:p>
        </p:txBody>
      </p:sp>
    </p:spTree>
    <p:extLst>
      <p:ext uri="{BB962C8B-B14F-4D97-AF65-F5344CB8AC3E}">
        <p14:creationId xmlns:p14="http://schemas.microsoft.com/office/powerpoint/2010/main" val="336802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6000" dirty="0"/>
              <a:t>Acquire</a:t>
            </a:r>
          </a:p>
          <a:p>
            <a:r>
              <a:rPr lang="en-US" sz="6000" dirty="0"/>
              <a:t>Release</a:t>
            </a:r>
          </a:p>
        </p:txBody>
      </p:sp>
      <p:sp>
        <p:nvSpPr>
          <p:cNvPr id="3" name="Slide Number Placeholder 2"/>
          <p:cNvSpPr>
            <a:spLocks noGrp="1"/>
          </p:cNvSpPr>
          <p:nvPr>
            <p:ph type="sldNum" sz="quarter" idx="12"/>
          </p:nvPr>
        </p:nvSpPr>
        <p:spPr/>
        <p:txBody>
          <a:bodyPr/>
          <a:lstStyle/>
          <a:p>
            <a:fld id="{62460F1A-4B65-4A20-9DB8-9920A00046ED}" type="slidenum">
              <a:rPr lang="en-US" smtClean="0"/>
              <a:t>24</a:t>
            </a:fld>
            <a:endParaRPr lang="en-US"/>
          </a:p>
        </p:txBody>
      </p:sp>
      <p:sp>
        <p:nvSpPr>
          <p:cNvPr id="4" name="Title 3"/>
          <p:cNvSpPr>
            <a:spLocks noGrp="1"/>
          </p:cNvSpPr>
          <p:nvPr>
            <p:ph type="title"/>
          </p:nvPr>
        </p:nvSpPr>
        <p:spPr/>
        <p:txBody>
          <a:bodyPr/>
          <a:lstStyle/>
          <a:p>
            <a:pPr algn="ctr"/>
            <a:r>
              <a:rPr lang="en-US" dirty="0"/>
              <a:t>Release consistency</a:t>
            </a:r>
          </a:p>
        </p:txBody>
      </p:sp>
    </p:spTree>
    <p:extLst>
      <p:ext uri="{BB962C8B-B14F-4D97-AF65-F5344CB8AC3E}">
        <p14:creationId xmlns:p14="http://schemas.microsoft.com/office/powerpoint/2010/main" val="583195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3403870" y="1690692"/>
            <a:ext cx="5384260" cy="489533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25</a:t>
            </a:fld>
            <a:endParaRPr lang="en-US"/>
          </a:p>
        </p:txBody>
      </p:sp>
      <p:sp>
        <p:nvSpPr>
          <p:cNvPr id="4" name="Title 3"/>
          <p:cNvSpPr>
            <a:spLocks noGrp="1"/>
          </p:cNvSpPr>
          <p:nvPr>
            <p:ph type="title"/>
          </p:nvPr>
        </p:nvSpPr>
        <p:spPr/>
        <p:txBody>
          <a:bodyPr/>
          <a:lstStyle/>
          <a:p>
            <a:pPr algn="ctr"/>
            <a:r>
              <a:rPr lang="en-US" dirty="0"/>
              <a:t>.NET Standards!</a:t>
            </a:r>
          </a:p>
        </p:txBody>
      </p:sp>
    </p:spTree>
    <p:extLst>
      <p:ext uri="{BB962C8B-B14F-4D97-AF65-F5344CB8AC3E}">
        <p14:creationId xmlns:p14="http://schemas.microsoft.com/office/powerpoint/2010/main" val="3334989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970123" y="1690692"/>
            <a:ext cx="6251754" cy="433932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26</a:t>
            </a:fld>
            <a:endParaRPr lang="en-US"/>
          </a:p>
        </p:txBody>
      </p:sp>
      <p:sp>
        <p:nvSpPr>
          <p:cNvPr id="4" name="Title 3"/>
          <p:cNvSpPr>
            <a:spLocks noGrp="1"/>
          </p:cNvSpPr>
          <p:nvPr>
            <p:ph type="title"/>
          </p:nvPr>
        </p:nvSpPr>
        <p:spPr/>
        <p:txBody>
          <a:bodyPr/>
          <a:lstStyle/>
          <a:p>
            <a:pPr algn="ctr"/>
            <a:r>
              <a:rPr lang="en-US" dirty="0"/>
              <a:t>ECMA-335</a:t>
            </a:r>
          </a:p>
        </p:txBody>
      </p:sp>
    </p:spTree>
    <p:extLst>
      <p:ext uri="{BB962C8B-B14F-4D97-AF65-F5344CB8AC3E}">
        <p14:creationId xmlns:p14="http://schemas.microsoft.com/office/powerpoint/2010/main" val="327066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22599"/>
            <a:ext cx="10515600" cy="1325563"/>
          </a:xfrm>
        </p:spPr>
        <p:txBody>
          <a:bodyPr/>
          <a:lstStyle/>
          <a:p>
            <a:pPr algn="ctr"/>
            <a:r>
              <a:rPr lang="en-US" dirty="0"/>
              <a:t>ECMA-335</a:t>
            </a:r>
            <a:r>
              <a:rPr lang="ru-RU" dirty="0"/>
              <a:t> (</a:t>
            </a:r>
            <a:r>
              <a:rPr lang="en-US" dirty="0"/>
              <a:t>I.12.6.4 Optimization</a:t>
            </a:r>
            <a:r>
              <a:rPr lang="ru-RU" dirty="0"/>
              <a:t>)</a:t>
            </a:r>
            <a:endParaRPr lang="en-US" dirty="0"/>
          </a:p>
        </p:txBody>
      </p:sp>
      <p:sp>
        <p:nvSpPr>
          <p:cNvPr id="4" name="Rectangle 3"/>
          <p:cNvSpPr/>
          <p:nvPr/>
        </p:nvSpPr>
        <p:spPr>
          <a:xfrm>
            <a:off x="2117519" y="4461119"/>
            <a:ext cx="4205527" cy="1786855"/>
          </a:xfrm>
          <a:prstGeom prst="rect">
            <a:avLst/>
          </a:prstGeom>
          <a:solidFill>
            <a:srgbClr val="00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Чёрный ящик</a:t>
            </a:r>
            <a:endParaRPr lang="en-US" dirty="0"/>
          </a:p>
        </p:txBody>
      </p:sp>
      <p:sp>
        <p:nvSpPr>
          <p:cNvPr id="5" name="Right Arrow 4"/>
          <p:cNvSpPr/>
          <p:nvPr/>
        </p:nvSpPr>
        <p:spPr>
          <a:xfrm>
            <a:off x="6446240" y="5157405"/>
            <a:ext cx="2164360" cy="729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результат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27</a:t>
            </a:fld>
            <a:endParaRPr lang="en-US"/>
          </a:p>
        </p:txBody>
      </p:sp>
      <p:sp>
        <p:nvSpPr>
          <p:cNvPr id="3" name="Rectangle 2"/>
          <p:cNvSpPr/>
          <p:nvPr/>
        </p:nvSpPr>
        <p:spPr>
          <a:xfrm>
            <a:off x="669852" y="1414131"/>
            <a:ext cx="10600660" cy="3046988"/>
          </a:xfrm>
          <a:prstGeom prst="rect">
            <a:avLst/>
          </a:prstGeom>
        </p:spPr>
        <p:txBody>
          <a:bodyPr wrap="square">
            <a:spAutoFit/>
          </a:bodyPr>
          <a:lstStyle/>
          <a:p>
            <a:r>
              <a:rPr lang="en-US" sz="2400" dirty="0">
                <a:latin typeface="Arial" panose="020B0604020202020204" pitchFamily="34" charset="0"/>
              </a:rPr>
              <a:t>Conforming implementations of the CLI are </a:t>
            </a:r>
            <a:r>
              <a:rPr lang="en-US" sz="2400" b="1" dirty="0">
                <a:solidFill>
                  <a:schemeClr val="accent2"/>
                </a:solidFill>
                <a:latin typeface="Arial" panose="020B0604020202020204" pitchFamily="34" charset="0"/>
              </a:rPr>
              <a:t>free to execute</a:t>
            </a:r>
            <a:r>
              <a:rPr lang="en-US" sz="2400" b="1" dirty="0">
                <a:latin typeface="Arial" panose="020B0604020202020204" pitchFamily="34" charset="0"/>
              </a:rPr>
              <a:t> </a:t>
            </a:r>
            <a:r>
              <a:rPr lang="en-US" sz="2400" dirty="0">
                <a:latin typeface="Arial" panose="020B0604020202020204" pitchFamily="34" charset="0"/>
              </a:rPr>
              <a:t>programs </a:t>
            </a:r>
            <a:r>
              <a:rPr lang="en-US" sz="2400" b="1" dirty="0">
                <a:solidFill>
                  <a:schemeClr val="accent2"/>
                </a:solidFill>
                <a:latin typeface="Arial" panose="020B0604020202020204" pitchFamily="34" charset="0"/>
              </a:rPr>
              <a:t>using any technology </a:t>
            </a:r>
            <a:r>
              <a:rPr lang="en-US" sz="2400" dirty="0">
                <a:latin typeface="Arial" panose="020B0604020202020204" pitchFamily="34" charset="0"/>
              </a:rPr>
              <a:t>that guarantees, </a:t>
            </a:r>
            <a:r>
              <a:rPr lang="en-US" sz="2400" b="1" dirty="0">
                <a:solidFill>
                  <a:schemeClr val="accent2"/>
                </a:solidFill>
                <a:latin typeface="Arial" panose="020B0604020202020204" pitchFamily="34" charset="0"/>
              </a:rPr>
              <a:t>within a single thread of execution</a:t>
            </a:r>
            <a:r>
              <a:rPr lang="en-US" sz="2400" dirty="0">
                <a:latin typeface="Arial" panose="020B0604020202020204" pitchFamily="34" charset="0"/>
              </a:rPr>
              <a:t>, that </a:t>
            </a:r>
            <a:r>
              <a:rPr lang="en-US" sz="2400" b="1" dirty="0">
                <a:solidFill>
                  <a:schemeClr val="accent2"/>
                </a:solidFill>
                <a:latin typeface="Arial" panose="020B0604020202020204" pitchFamily="34" charset="0"/>
              </a:rPr>
              <a:t>side-effects</a:t>
            </a:r>
            <a:r>
              <a:rPr lang="en-US" sz="2400" dirty="0">
                <a:latin typeface="Arial" panose="020B0604020202020204" pitchFamily="34" charset="0"/>
              </a:rPr>
              <a:t> and exceptions generated by a thread </a:t>
            </a:r>
            <a:r>
              <a:rPr lang="en-US" sz="2400" b="1" dirty="0">
                <a:solidFill>
                  <a:schemeClr val="accent2"/>
                </a:solidFill>
                <a:latin typeface="Arial" panose="020B0604020202020204" pitchFamily="34" charset="0"/>
              </a:rPr>
              <a:t>are visible in the order specified by the CIL</a:t>
            </a:r>
            <a:r>
              <a:rPr lang="en-US" sz="2400" dirty="0">
                <a:latin typeface="Arial" panose="020B0604020202020204" pitchFamily="34" charset="0"/>
              </a:rPr>
              <a:t>. For this purpose </a:t>
            </a:r>
            <a:r>
              <a:rPr lang="en-US" sz="2400" b="1" dirty="0">
                <a:solidFill>
                  <a:schemeClr val="accent2"/>
                </a:solidFill>
                <a:latin typeface="Arial" panose="020B0604020202020204" pitchFamily="34" charset="0"/>
              </a:rPr>
              <a:t>only volatile</a:t>
            </a:r>
            <a:r>
              <a:rPr lang="en-US" sz="2400" b="1" dirty="0">
                <a:latin typeface="Arial" panose="020B0604020202020204" pitchFamily="34" charset="0"/>
              </a:rPr>
              <a:t> </a:t>
            </a:r>
            <a:r>
              <a:rPr lang="en-US" sz="2400" dirty="0">
                <a:latin typeface="Arial" panose="020B0604020202020204" pitchFamily="34" charset="0"/>
              </a:rPr>
              <a:t>operations (including volatile reads) </a:t>
            </a:r>
            <a:r>
              <a:rPr lang="en-US" sz="2400" b="1" dirty="0">
                <a:solidFill>
                  <a:schemeClr val="accent2"/>
                </a:solidFill>
                <a:latin typeface="Arial" panose="020B0604020202020204" pitchFamily="34" charset="0"/>
              </a:rPr>
              <a:t>constitute visible side-effects</a:t>
            </a:r>
            <a:r>
              <a:rPr lang="en-US" sz="2400" dirty="0">
                <a:latin typeface="Arial" panose="020B0604020202020204" pitchFamily="34" charset="0"/>
              </a:rPr>
              <a:t>. (Note that while only volatile operations constitute visible side-effects, volatile operations also affect the visibility of non-volatile references.) Volatile operations are specified in §I.12.6.7.</a:t>
            </a:r>
            <a:endParaRPr lang="en-US" sz="2400" dirty="0">
              <a:effectLst/>
              <a:latin typeface="Arial" panose="020B0604020202020204" pitchFamily="34" charset="0"/>
            </a:endParaRPr>
          </a:p>
        </p:txBody>
      </p:sp>
    </p:spTree>
    <p:extLst>
      <p:ext uri="{BB962C8B-B14F-4D97-AF65-F5344CB8AC3E}">
        <p14:creationId xmlns:p14="http://schemas.microsoft.com/office/powerpoint/2010/main" val="2284018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System.Threading.Thread.VolatileRead/VolatileWrite/MemoryBarrier</a:t>
            </a:r>
          </a:p>
          <a:p>
            <a:r>
              <a:rPr lang="en-US" dirty="0"/>
              <a:t>System.Threading.Volatile.Read/Write</a:t>
            </a:r>
          </a:p>
          <a:p>
            <a:r>
              <a:rPr lang="en-US" dirty="0"/>
              <a:t>System.Threading.Interlocked</a:t>
            </a:r>
          </a:p>
          <a:p>
            <a:r>
              <a:rPr lang="en-US" dirty="0"/>
              <a:t>System.Threading.Monitor.Enter/Exit</a:t>
            </a:r>
          </a:p>
        </p:txBody>
      </p:sp>
      <p:sp>
        <p:nvSpPr>
          <p:cNvPr id="3" name="Title 2"/>
          <p:cNvSpPr>
            <a:spLocks noGrp="1"/>
          </p:cNvSpPr>
          <p:nvPr>
            <p:ph type="title"/>
          </p:nvPr>
        </p:nvSpPr>
        <p:spPr/>
        <p:txBody>
          <a:bodyPr/>
          <a:lstStyle/>
          <a:p>
            <a:pPr algn="ctr"/>
            <a:r>
              <a:rPr lang="en-US" dirty="0"/>
              <a:t>ECMA-335 (I.12.6.5 Locks and threads)</a:t>
            </a:r>
          </a:p>
        </p:txBody>
      </p:sp>
      <p:sp>
        <p:nvSpPr>
          <p:cNvPr id="4" name="Slide Number Placeholder 3"/>
          <p:cNvSpPr>
            <a:spLocks noGrp="1"/>
          </p:cNvSpPr>
          <p:nvPr>
            <p:ph type="sldNum" sz="quarter" idx="12"/>
          </p:nvPr>
        </p:nvSpPr>
        <p:spPr/>
        <p:txBody>
          <a:bodyPr/>
          <a:lstStyle/>
          <a:p>
            <a:fld id="{62460F1A-4B65-4A20-9DB8-9920A00046ED}" type="slidenum">
              <a:rPr lang="en-US" smtClean="0"/>
              <a:t>28</a:t>
            </a:fld>
            <a:endParaRPr lang="en-US"/>
          </a:p>
        </p:txBody>
      </p:sp>
    </p:spTree>
    <p:extLst>
      <p:ext uri="{BB962C8B-B14F-4D97-AF65-F5344CB8AC3E}">
        <p14:creationId xmlns:p14="http://schemas.microsoft.com/office/powerpoint/2010/main" val="3882034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29</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7" name="Picture 6"/>
          <p:cNvPicPr>
            <a:picLocks noChangeAspect="1"/>
          </p:cNvPicPr>
          <p:nvPr/>
        </p:nvPicPr>
        <p:blipFill>
          <a:blip r:embed="rId2"/>
          <a:stretch>
            <a:fillRect/>
          </a:stretch>
        </p:blipFill>
        <p:spPr>
          <a:xfrm>
            <a:off x="395287" y="1690692"/>
            <a:ext cx="11401425" cy="4029075"/>
          </a:xfrm>
          <a:prstGeom prst="rect">
            <a:avLst/>
          </a:prstGeom>
        </p:spPr>
      </p:pic>
    </p:spTree>
    <p:extLst>
      <p:ext uri="{BB962C8B-B14F-4D97-AF65-F5344CB8AC3E}">
        <p14:creationId xmlns:p14="http://schemas.microsoft.com/office/powerpoint/2010/main" val="242958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Доклад </a:t>
            </a:r>
            <a:r>
              <a:rPr lang="ru-RU" b="1" dirty="0">
                <a:solidFill>
                  <a:srgbClr val="FF0000"/>
                </a:solidFill>
              </a:rPr>
              <a:t>НЕ</a:t>
            </a:r>
            <a:r>
              <a:rPr lang="ru-RU" dirty="0"/>
              <a:t> про </a:t>
            </a:r>
            <a:r>
              <a:rPr lang="en-US" dirty="0"/>
              <a:t>GC</a:t>
            </a:r>
            <a:r>
              <a:rPr lang="ru-RU" dirty="0"/>
              <a:t>, </a:t>
            </a:r>
            <a:r>
              <a:rPr lang="en-US" dirty="0"/>
              <a:t>Stack, Heap</a:t>
            </a:r>
            <a:endParaRPr lang="ru-RU" dirty="0"/>
          </a:p>
          <a:p>
            <a:r>
              <a:rPr lang="ru-RU" b="1" dirty="0">
                <a:solidFill>
                  <a:srgbClr val="FF0000"/>
                </a:solidFill>
              </a:rPr>
              <a:t>НЕ</a:t>
            </a:r>
            <a:r>
              <a:rPr lang="ru-RU" dirty="0"/>
              <a:t> будем писать свои </a:t>
            </a:r>
            <a:r>
              <a:rPr lang="en-US" dirty="0"/>
              <a:t>lock-free </a:t>
            </a:r>
            <a:r>
              <a:rPr lang="ru-RU" dirty="0"/>
              <a:t>структуры</a:t>
            </a:r>
          </a:p>
          <a:p>
            <a:r>
              <a:rPr lang="ru-RU" dirty="0"/>
              <a:t>Доклад про разные процессорные архитектуры, компиляторы и </a:t>
            </a:r>
            <a:r>
              <a:rPr lang="en-US" dirty="0"/>
              <a:t>concurrency</a:t>
            </a:r>
          </a:p>
          <a:p>
            <a:r>
              <a:rPr lang="en-US" b="1" dirty="0">
                <a:solidFill>
                  <a:srgbClr val="FF0000"/>
                </a:solidFill>
              </a:rPr>
              <a:t>Here be dragons!</a:t>
            </a:r>
          </a:p>
          <a:p>
            <a:r>
              <a:rPr lang="ru-RU" dirty="0"/>
              <a:t>Верить нельзя никому (кроме спецификаций)</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3</a:t>
            </a:fld>
            <a:endParaRPr lang="en-US"/>
          </a:p>
        </p:txBody>
      </p:sp>
      <p:sp>
        <p:nvSpPr>
          <p:cNvPr id="4" name="Title 3"/>
          <p:cNvSpPr>
            <a:spLocks noGrp="1"/>
          </p:cNvSpPr>
          <p:nvPr>
            <p:ph type="title"/>
          </p:nvPr>
        </p:nvSpPr>
        <p:spPr/>
        <p:txBody>
          <a:bodyPr/>
          <a:lstStyle/>
          <a:p>
            <a:pPr algn="ctr"/>
            <a:r>
              <a:rPr lang="en-US" dirty="0"/>
              <a:t>WARNING!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291138"/>
            <a:ext cx="1019175" cy="885825"/>
          </a:xfrm>
          <a:prstGeom prst="rect">
            <a:avLst/>
          </a:prstGeom>
        </p:spPr>
      </p:pic>
    </p:spTree>
    <p:extLst>
      <p:ext uri="{BB962C8B-B14F-4D97-AF65-F5344CB8AC3E}">
        <p14:creationId xmlns:p14="http://schemas.microsoft.com/office/powerpoint/2010/main" val="39587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30</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5" name="Picture 4"/>
          <p:cNvPicPr>
            <a:picLocks noChangeAspect="1"/>
          </p:cNvPicPr>
          <p:nvPr/>
        </p:nvPicPr>
        <p:blipFill>
          <a:blip r:embed="rId2"/>
          <a:stretch>
            <a:fillRect/>
          </a:stretch>
        </p:blipFill>
        <p:spPr>
          <a:xfrm>
            <a:off x="2733675" y="2133600"/>
            <a:ext cx="6724650" cy="2590800"/>
          </a:xfrm>
          <a:prstGeom prst="rect">
            <a:avLst/>
          </a:prstGeom>
        </p:spPr>
      </p:pic>
    </p:spTree>
    <p:extLst>
      <p:ext uri="{BB962C8B-B14F-4D97-AF65-F5344CB8AC3E}">
        <p14:creationId xmlns:p14="http://schemas.microsoft.com/office/powerpoint/2010/main" val="696234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31</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2" name="Picture 1"/>
          <p:cNvPicPr>
            <a:picLocks noChangeAspect="1"/>
          </p:cNvPicPr>
          <p:nvPr/>
        </p:nvPicPr>
        <p:blipFill>
          <a:blip r:embed="rId2"/>
          <a:stretch>
            <a:fillRect/>
          </a:stretch>
        </p:blipFill>
        <p:spPr>
          <a:xfrm>
            <a:off x="1635669" y="1297143"/>
            <a:ext cx="8920661" cy="5452763"/>
          </a:xfrm>
          <a:prstGeom prst="rect">
            <a:avLst/>
          </a:prstGeom>
        </p:spPr>
      </p:pic>
    </p:spTree>
    <p:extLst>
      <p:ext uri="{BB962C8B-B14F-4D97-AF65-F5344CB8AC3E}">
        <p14:creationId xmlns:p14="http://schemas.microsoft.com/office/powerpoint/2010/main" val="96872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ECMA-335</a:t>
            </a:r>
            <a:r>
              <a:rPr lang="ru-RU" dirty="0"/>
              <a:t> (</a:t>
            </a:r>
            <a:r>
              <a:rPr lang="en-US" dirty="0"/>
              <a:t>I.12.6.</a:t>
            </a:r>
            <a:r>
              <a:rPr lang="ru-RU" dirty="0"/>
              <a:t>7</a:t>
            </a:r>
            <a:r>
              <a:rPr lang="en-US" dirty="0"/>
              <a:t> Volatile reads and writes</a:t>
            </a:r>
            <a:r>
              <a:rPr lang="ru-RU" dirty="0"/>
              <a:t>)</a:t>
            </a: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84121"/>
            <a:ext cx="5173135" cy="4872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90692"/>
            <a:ext cx="5581817" cy="4189126"/>
          </a:xfrm>
          <a:prstGeom prst="rect">
            <a:avLst/>
          </a:prstGeom>
        </p:spPr>
      </p:pic>
    </p:spTree>
    <p:extLst>
      <p:ext uri="{BB962C8B-B14F-4D97-AF65-F5344CB8AC3E}">
        <p14:creationId xmlns:p14="http://schemas.microsoft.com/office/powerpoint/2010/main" val="2263857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ECMA-335</a:t>
            </a:r>
            <a:r>
              <a:rPr lang="ru-RU" dirty="0"/>
              <a:t> (</a:t>
            </a:r>
            <a:r>
              <a:rPr lang="en-US" dirty="0"/>
              <a:t>I.12.6.7 Volatile reads and writes</a:t>
            </a:r>
            <a:r>
              <a:rPr lang="ru-RU" dirty="0"/>
              <a:t>)</a:t>
            </a:r>
            <a:endParaRPr lang="en-US" dirty="0"/>
          </a:p>
        </p:txBody>
      </p:sp>
      <p:pic>
        <p:nvPicPr>
          <p:cNvPr id="4" name="Picture 3"/>
          <p:cNvPicPr>
            <a:picLocks noChangeAspect="1"/>
          </p:cNvPicPr>
          <p:nvPr/>
        </p:nvPicPr>
        <p:blipFill>
          <a:blip r:embed="rId2"/>
          <a:stretch>
            <a:fillRect/>
          </a:stretch>
        </p:blipFill>
        <p:spPr>
          <a:xfrm>
            <a:off x="2790825" y="2458244"/>
            <a:ext cx="6610350" cy="3086100"/>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33</a:t>
            </a:fld>
            <a:endParaRPr lang="en-US"/>
          </a:p>
        </p:txBody>
      </p:sp>
    </p:spTree>
    <p:extLst>
      <p:ext uri="{BB962C8B-B14F-4D97-AF65-F5344CB8AC3E}">
        <p14:creationId xmlns:p14="http://schemas.microsoft.com/office/powerpoint/2010/main" val="176481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a:t>
            </a:r>
            <a:r>
              <a:rPr lang="en-US" b="1" dirty="0">
                <a:solidFill>
                  <a:schemeClr val="accent2"/>
                </a:solidFill>
              </a:rPr>
              <a:t>explicitly not a requirement </a:t>
            </a:r>
            <a:r>
              <a:rPr lang="en-US" dirty="0"/>
              <a:t>that a conforming implementation of the CLI guarantee </a:t>
            </a:r>
            <a:r>
              <a:rPr lang="en-US" b="1" dirty="0">
                <a:solidFill>
                  <a:schemeClr val="accent2"/>
                </a:solidFill>
              </a:rPr>
              <a:t>that all state updates performed within a constructor be uniformly visible before the constructor completes</a:t>
            </a:r>
            <a:r>
              <a:rPr lang="en-US" dirty="0"/>
              <a:t>. CIL generators can ensure this requirement themselves by inserting appropriate calls to the memory barrier or volatile write instructions.</a:t>
            </a:r>
          </a:p>
        </p:txBody>
      </p:sp>
      <p:sp>
        <p:nvSpPr>
          <p:cNvPr id="3" name="Slide Number Placeholder 2"/>
          <p:cNvSpPr>
            <a:spLocks noGrp="1"/>
          </p:cNvSpPr>
          <p:nvPr>
            <p:ph type="sldNum" sz="quarter" idx="12"/>
          </p:nvPr>
        </p:nvSpPr>
        <p:spPr/>
        <p:txBody>
          <a:bodyPr/>
          <a:lstStyle/>
          <a:p>
            <a:fld id="{62460F1A-4B65-4A20-9DB8-9920A00046ED}" type="slidenum">
              <a:rPr lang="en-US" smtClean="0"/>
              <a:t>34</a:t>
            </a:fld>
            <a:endParaRPr lang="en-US"/>
          </a:p>
        </p:txBody>
      </p:sp>
      <p:sp>
        <p:nvSpPr>
          <p:cNvPr id="4" name="Title 3"/>
          <p:cNvSpPr>
            <a:spLocks noGrp="1"/>
          </p:cNvSpPr>
          <p:nvPr>
            <p:ph type="title"/>
          </p:nvPr>
        </p:nvSpPr>
        <p:spPr/>
        <p:txBody>
          <a:bodyPr/>
          <a:lstStyle/>
          <a:p>
            <a:pPr algn="ctr"/>
            <a:r>
              <a:rPr lang="en-US" dirty="0"/>
              <a:t>ECMA-335 (I.12.6.8 Other</a:t>
            </a:r>
            <a:br>
              <a:rPr lang="en-US" dirty="0"/>
            </a:br>
            <a:r>
              <a:rPr lang="en-US" dirty="0"/>
              <a:t> memory model issues)</a:t>
            </a:r>
          </a:p>
        </p:txBody>
      </p:sp>
    </p:spTree>
    <p:extLst>
      <p:ext uri="{BB962C8B-B14F-4D97-AF65-F5344CB8AC3E}">
        <p14:creationId xmlns:p14="http://schemas.microsoft.com/office/powerpoint/2010/main" val="66178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895" y="365129"/>
            <a:ext cx="10816905" cy="1325563"/>
          </a:xfrm>
        </p:spPr>
        <p:txBody>
          <a:bodyPr/>
          <a:lstStyle/>
          <a:p>
            <a:pPr algn="ctr"/>
            <a:r>
              <a:rPr lang="en-US" dirty="0"/>
              <a:t>ECMA-334</a:t>
            </a:r>
            <a:r>
              <a:rPr lang="ru-RU" dirty="0"/>
              <a:t> (</a:t>
            </a:r>
            <a:r>
              <a:rPr lang="en-US" dirty="0"/>
              <a:t>10.5.3 volatile fields</a:t>
            </a:r>
            <a:r>
              <a:rPr lang="ru-RU" dirty="0"/>
              <a:t>)</a:t>
            </a:r>
            <a:endParaRPr lang="en-US" dirty="0"/>
          </a:p>
        </p:txBody>
      </p:sp>
      <p:sp>
        <p:nvSpPr>
          <p:cNvPr id="2" name="Content Placeholder 1"/>
          <p:cNvSpPr>
            <a:spLocks noGrp="1"/>
          </p:cNvSpPr>
          <p:nvPr>
            <p:ph idx="1"/>
          </p:nvPr>
        </p:nvSpPr>
        <p:spPr/>
        <p:txBody>
          <a:bodyPr>
            <a:normAutofit/>
          </a:bodyPr>
          <a:lstStyle/>
          <a:p>
            <a:r>
              <a:rPr lang="ru-RU" sz="5400" dirty="0"/>
              <a:t>Чтение – </a:t>
            </a:r>
            <a:r>
              <a:rPr lang="en-US" sz="5400" dirty="0"/>
              <a:t>acquire</a:t>
            </a:r>
          </a:p>
          <a:p>
            <a:r>
              <a:rPr lang="ru-RU" sz="5400" dirty="0"/>
              <a:t>Запись - </a:t>
            </a:r>
            <a:r>
              <a:rPr lang="en-US" sz="5400" dirty="0"/>
              <a:t>release</a:t>
            </a:r>
          </a:p>
        </p:txBody>
      </p:sp>
      <p:sp>
        <p:nvSpPr>
          <p:cNvPr id="3" name="Slide Number Placeholder 2"/>
          <p:cNvSpPr>
            <a:spLocks noGrp="1"/>
          </p:cNvSpPr>
          <p:nvPr>
            <p:ph type="sldNum" sz="quarter" idx="12"/>
          </p:nvPr>
        </p:nvSpPr>
        <p:spPr/>
        <p:txBody>
          <a:bodyPr/>
          <a:lstStyle/>
          <a:p>
            <a:fld id="{62460F1A-4B65-4A20-9DB8-9920A00046ED}" type="slidenum">
              <a:rPr lang="en-US" smtClean="0"/>
              <a:t>35</a:t>
            </a:fld>
            <a:endParaRPr lang="en-US"/>
          </a:p>
        </p:txBody>
      </p:sp>
    </p:spTree>
    <p:extLst>
      <p:ext uri="{BB962C8B-B14F-4D97-AF65-F5344CB8AC3E}">
        <p14:creationId xmlns:p14="http://schemas.microsoft.com/office/powerpoint/2010/main" val="387021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14612" y="500062"/>
            <a:ext cx="6962775" cy="5857875"/>
          </a:xfrm>
          <a:prstGeom prst="rect">
            <a:avLst/>
          </a:prstGeom>
        </p:spPr>
      </p:pic>
      <p:sp>
        <p:nvSpPr>
          <p:cNvPr id="9" name="TextBox 8"/>
          <p:cNvSpPr txBox="1"/>
          <p:nvPr/>
        </p:nvSpPr>
        <p:spPr>
          <a:xfrm>
            <a:off x="1397622" y="3243543"/>
            <a:ext cx="1624355" cy="369332"/>
          </a:xfrm>
          <a:prstGeom prst="rect">
            <a:avLst/>
          </a:prstGeom>
          <a:noFill/>
        </p:spPr>
        <p:txBody>
          <a:bodyPr wrap="none" rtlCol="0">
            <a:spAutoFit/>
          </a:bodyPr>
          <a:lstStyle/>
          <a:p>
            <a:r>
              <a:rPr lang="ru-RU" dirty="0"/>
              <a:t>Простите, что?</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36</a:t>
            </a:fld>
            <a:endParaRPr lang="en-US"/>
          </a:p>
        </p:txBody>
      </p:sp>
    </p:spTree>
    <p:extLst>
      <p:ext uri="{BB962C8B-B14F-4D97-AF65-F5344CB8AC3E}">
        <p14:creationId xmlns:p14="http://schemas.microsoft.com/office/powerpoint/2010/main" val="327924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47059" y="5758380"/>
            <a:ext cx="3497881" cy="369332"/>
          </a:xfrm>
          <a:prstGeom prst="rect">
            <a:avLst/>
          </a:prstGeom>
          <a:noFill/>
        </p:spPr>
        <p:txBody>
          <a:bodyPr wrap="none" rtlCol="0">
            <a:spAutoFit/>
          </a:bodyPr>
          <a:lstStyle/>
          <a:p>
            <a:r>
              <a:rPr lang="en-US" dirty="0">
                <a:hlinkClick r:id="rId2"/>
              </a:rPr>
              <a:t>https://habrahabr.ru/post/130318/</a:t>
            </a:r>
            <a:endParaRPr lang="en-US" dirty="0"/>
          </a:p>
        </p:txBody>
      </p:sp>
      <p:pic>
        <p:nvPicPr>
          <p:cNvPr id="10" name="Picture 9"/>
          <p:cNvPicPr>
            <a:picLocks noChangeAspect="1"/>
          </p:cNvPicPr>
          <p:nvPr/>
        </p:nvPicPr>
        <p:blipFill>
          <a:blip r:embed="rId3"/>
          <a:stretch>
            <a:fillRect/>
          </a:stretch>
        </p:blipFill>
        <p:spPr>
          <a:xfrm>
            <a:off x="2849519" y="221564"/>
            <a:ext cx="6492962" cy="5308172"/>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37</a:t>
            </a:fld>
            <a:endParaRPr lang="en-US"/>
          </a:p>
        </p:txBody>
      </p:sp>
    </p:spTree>
    <p:extLst>
      <p:ext uri="{BB962C8B-B14F-4D97-AF65-F5344CB8AC3E}">
        <p14:creationId xmlns:p14="http://schemas.microsoft.com/office/powerpoint/2010/main" val="168825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Loop Read Hoisting </a:t>
            </a:r>
            <a:r>
              <a:rPr lang="en-US" dirty="0"/>
              <a:t>- while (true)</a:t>
            </a:r>
          </a:p>
          <a:p>
            <a:r>
              <a:rPr lang="en-US" b="1" dirty="0"/>
              <a:t>Read Elimination</a:t>
            </a:r>
          </a:p>
          <a:p>
            <a:r>
              <a:rPr lang="en-US" b="1" dirty="0"/>
              <a:t>Copy Propagation </a:t>
            </a:r>
            <a:r>
              <a:rPr lang="ru-RU" dirty="0"/>
              <a:t>– одна из фаз работы </a:t>
            </a:r>
            <a:r>
              <a:rPr lang="en-US" dirty="0" err="1"/>
              <a:t>RyuJIT</a:t>
            </a:r>
            <a:endParaRPr lang="en-US" b="1" dirty="0"/>
          </a:p>
          <a:p>
            <a:r>
              <a:rPr lang="en-US" b="1" dirty="0"/>
              <a:t>Partially Constructed Object </a:t>
            </a:r>
            <a:r>
              <a:rPr lang="en-US" dirty="0"/>
              <a:t>–</a:t>
            </a:r>
            <a:r>
              <a:rPr lang="ru-RU" dirty="0"/>
              <a:t>ссылка на объект доступна до завершения работы конструктора</a:t>
            </a:r>
            <a:endParaRPr lang="en-US" dirty="0"/>
          </a:p>
          <a:p>
            <a:r>
              <a:rPr lang="ru-RU" dirty="0"/>
              <a:t>И ещё много чего, что не запрещено спецификацией</a:t>
            </a:r>
            <a:endParaRPr lang="en-US" dirty="0"/>
          </a:p>
          <a:p>
            <a:endParaRPr lang="ru-RU" dirty="0"/>
          </a:p>
        </p:txBody>
      </p:sp>
      <p:sp>
        <p:nvSpPr>
          <p:cNvPr id="6" name="Title 5"/>
          <p:cNvSpPr>
            <a:spLocks noGrp="1"/>
          </p:cNvSpPr>
          <p:nvPr>
            <p:ph type="title"/>
          </p:nvPr>
        </p:nvSpPr>
        <p:spPr/>
        <p:txBody>
          <a:bodyPr/>
          <a:lstStyle/>
          <a:p>
            <a:pPr algn="ctr"/>
            <a:r>
              <a:rPr lang="ru-RU" dirty="0"/>
              <a:t>С чем можно столкнуться</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38</a:t>
            </a:fld>
            <a:endParaRPr lang="en-US"/>
          </a:p>
        </p:txBody>
      </p:sp>
    </p:spTree>
    <p:extLst>
      <p:ext uri="{BB962C8B-B14F-4D97-AF65-F5344CB8AC3E}">
        <p14:creationId xmlns:p14="http://schemas.microsoft.com/office/powerpoint/2010/main" val="929559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Loop Read Hoisting</a:t>
            </a:r>
          </a:p>
        </p:txBody>
      </p:sp>
      <p:sp>
        <p:nvSpPr>
          <p:cNvPr id="3" name="Slide Number Placeholder 2"/>
          <p:cNvSpPr>
            <a:spLocks noGrp="1"/>
          </p:cNvSpPr>
          <p:nvPr>
            <p:ph type="sldNum" sz="quarter" idx="12"/>
          </p:nvPr>
        </p:nvSpPr>
        <p:spPr/>
        <p:txBody>
          <a:bodyPr/>
          <a:lstStyle/>
          <a:p>
            <a:fld id="{62460F1A-4B65-4A20-9DB8-9920A00046ED}" type="slidenum">
              <a:rPr lang="en-US" smtClean="0"/>
              <a:t>39</a:t>
            </a:fld>
            <a:endParaRPr lang="en-US"/>
          </a:p>
        </p:txBody>
      </p:sp>
      <p:pic>
        <p:nvPicPr>
          <p:cNvPr id="4" name="Picture 3"/>
          <p:cNvPicPr>
            <a:picLocks noChangeAspect="1"/>
          </p:cNvPicPr>
          <p:nvPr/>
        </p:nvPicPr>
        <p:blipFill>
          <a:blip r:embed="rId3"/>
          <a:stretch>
            <a:fillRect/>
          </a:stretch>
        </p:blipFill>
        <p:spPr>
          <a:xfrm>
            <a:off x="3273146" y="2031802"/>
            <a:ext cx="5645708" cy="3983444"/>
          </a:xfrm>
          <a:prstGeom prst="rect">
            <a:avLst/>
          </a:prstGeom>
        </p:spPr>
      </p:pic>
    </p:spTree>
    <p:extLst>
      <p:ext uri="{BB962C8B-B14F-4D97-AF65-F5344CB8AC3E}">
        <p14:creationId xmlns:p14="http://schemas.microsoft.com/office/powerpoint/2010/main" val="332178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Зачем нужна модель памяти</a:t>
            </a:r>
          </a:p>
          <a:p>
            <a:r>
              <a:rPr lang="ru-RU" dirty="0"/>
              <a:t>Что такое модель памяти</a:t>
            </a:r>
          </a:p>
          <a:p>
            <a:r>
              <a:rPr lang="ru-RU" dirty="0"/>
              <a:t>Какая модель памяти в </a:t>
            </a:r>
            <a:r>
              <a:rPr lang="en-US" dirty="0"/>
              <a:t>.NET</a:t>
            </a:r>
            <a:endParaRPr lang="ru-RU" dirty="0"/>
          </a:p>
          <a:p>
            <a:r>
              <a:rPr lang="ru-RU" dirty="0"/>
              <a:t>Что такое </a:t>
            </a:r>
            <a:r>
              <a:rPr lang="en-US" dirty="0"/>
              <a:t>volatile </a:t>
            </a:r>
            <a:r>
              <a:rPr lang="ru-RU" dirty="0"/>
              <a:t>в </a:t>
            </a:r>
            <a:r>
              <a:rPr lang="en-US" dirty="0"/>
              <a:t>.NET</a:t>
            </a:r>
            <a:endParaRPr lang="ru-RU" dirty="0"/>
          </a:p>
          <a:p>
            <a:r>
              <a:rPr lang="ru-RU" dirty="0"/>
              <a:t>Простые примеры для разогрева</a:t>
            </a:r>
          </a:p>
          <a:p>
            <a:r>
              <a:rPr lang="ru-RU" dirty="0"/>
              <a:t>Ошибки из реальных проектов (да, одна из них в самом </a:t>
            </a:r>
            <a:r>
              <a:rPr lang="en-US" dirty="0"/>
              <a:t>.NET</a:t>
            </a:r>
            <a:r>
              <a:rPr lang="ru-RU" dirty="0"/>
              <a:t>)</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a:t>
            </a:fld>
            <a:endParaRPr lang="en-US"/>
          </a:p>
        </p:txBody>
      </p:sp>
      <p:sp>
        <p:nvSpPr>
          <p:cNvPr id="4" name="Title 3"/>
          <p:cNvSpPr>
            <a:spLocks noGrp="1"/>
          </p:cNvSpPr>
          <p:nvPr>
            <p:ph type="title"/>
          </p:nvPr>
        </p:nvSpPr>
        <p:spPr/>
        <p:txBody>
          <a:bodyPr/>
          <a:lstStyle/>
          <a:p>
            <a:pPr algn="ctr"/>
            <a:r>
              <a:rPr lang="ru-RU" dirty="0"/>
              <a:t>О чём доклад</a:t>
            </a:r>
            <a:endParaRPr lang="en-US" dirty="0"/>
          </a:p>
        </p:txBody>
      </p:sp>
    </p:spTree>
    <p:extLst>
      <p:ext uri="{BB962C8B-B14F-4D97-AF65-F5344CB8AC3E}">
        <p14:creationId xmlns:p14="http://schemas.microsoft.com/office/powerpoint/2010/main" val="3013396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Read Elimination</a:t>
            </a:r>
          </a:p>
        </p:txBody>
      </p:sp>
      <p:sp>
        <p:nvSpPr>
          <p:cNvPr id="3" name="Slide Number Placeholder 2"/>
          <p:cNvSpPr>
            <a:spLocks noGrp="1"/>
          </p:cNvSpPr>
          <p:nvPr>
            <p:ph type="sldNum" sz="quarter" idx="12"/>
          </p:nvPr>
        </p:nvSpPr>
        <p:spPr/>
        <p:txBody>
          <a:bodyPr/>
          <a:lstStyle/>
          <a:p>
            <a:fld id="{62460F1A-4B65-4A20-9DB8-9920A00046ED}" type="slidenum">
              <a:rPr lang="en-US" smtClean="0"/>
              <a:t>40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90692"/>
            <a:ext cx="12192000" cy="4562517"/>
          </a:xfrm>
          <a:prstGeom prst="rect">
            <a:avLst/>
          </a:prstGeom>
        </p:spPr>
      </p:pic>
    </p:spTree>
    <p:extLst>
      <p:ext uri="{BB962C8B-B14F-4D97-AF65-F5344CB8AC3E}">
        <p14:creationId xmlns:p14="http://schemas.microsoft.com/office/powerpoint/2010/main" val="2075690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TODO</a:t>
            </a:r>
          </a:p>
        </p:txBody>
      </p:sp>
      <p:sp>
        <p:nvSpPr>
          <p:cNvPr id="3" name="Slide Number Placeholder 2"/>
          <p:cNvSpPr>
            <a:spLocks noGrp="1"/>
          </p:cNvSpPr>
          <p:nvPr>
            <p:ph type="sldNum" sz="quarter" idx="12"/>
          </p:nvPr>
        </p:nvSpPr>
        <p:spPr/>
        <p:txBody>
          <a:bodyPr/>
          <a:lstStyle/>
          <a:p>
            <a:fld id="{62460F1A-4B65-4A20-9DB8-9920A00046ED}" type="slidenum">
              <a:rPr lang="en-US" smtClean="0"/>
              <a:t>41</a:t>
            </a:fld>
            <a:endParaRPr lang="en-US"/>
          </a:p>
        </p:txBody>
      </p:sp>
      <p:sp>
        <p:nvSpPr>
          <p:cNvPr id="4" name="Title 3"/>
          <p:cNvSpPr>
            <a:spLocks noGrp="1"/>
          </p:cNvSpPr>
          <p:nvPr>
            <p:ph type="title"/>
          </p:nvPr>
        </p:nvSpPr>
        <p:spPr/>
        <p:txBody>
          <a:bodyPr/>
          <a:lstStyle/>
          <a:p>
            <a:pPr algn="ctr"/>
            <a:r>
              <a:rPr lang="en-US" dirty="0"/>
              <a:t>Copy Propagation</a:t>
            </a:r>
          </a:p>
        </p:txBody>
      </p:sp>
      <p:pic>
        <p:nvPicPr>
          <p:cNvPr id="5" name="Picture 4">
            <a:hlinkClick r:id="rId2"/>
          </p:cNvPr>
          <p:cNvPicPr>
            <a:picLocks noChangeAspect="1"/>
          </p:cNvPicPr>
          <p:nvPr/>
        </p:nvPicPr>
        <p:blipFill>
          <a:blip r:embed="rId3"/>
          <a:stretch>
            <a:fillRect/>
          </a:stretch>
        </p:blipFill>
        <p:spPr>
          <a:xfrm>
            <a:off x="838200" y="2451691"/>
            <a:ext cx="7124700" cy="1295400"/>
          </a:xfrm>
          <a:prstGeom prst="rect">
            <a:avLst/>
          </a:prstGeom>
        </p:spPr>
      </p:pic>
    </p:spTree>
    <p:extLst>
      <p:ext uri="{BB962C8B-B14F-4D97-AF65-F5344CB8AC3E}">
        <p14:creationId xmlns:p14="http://schemas.microsoft.com/office/powerpoint/2010/main" val="2816928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2548203" y="1825625"/>
            <a:ext cx="709559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42</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3898173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66800" y="1690692"/>
            <a:ext cx="10058400" cy="30956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43</a:t>
            </a:fld>
            <a:endParaRPr lang="en-US"/>
          </a:p>
        </p:txBody>
      </p:sp>
      <p:sp>
        <p:nvSpPr>
          <p:cNvPr id="4" name="Title 3"/>
          <p:cNvSpPr>
            <a:spLocks noGrp="1"/>
          </p:cNvSpPr>
          <p:nvPr>
            <p:ph type="title"/>
          </p:nvPr>
        </p:nvSpPr>
        <p:spPr/>
        <p:txBody>
          <a:bodyPr/>
          <a:lstStyle/>
          <a:p>
            <a:pPr algn="ctr"/>
            <a:r>
              <a:rPr lang="en-US" dirty="0"/>
              <a:t>ConcurrentDictionary</a:t>
            </a:r>
            <a:endParaRPr lang="en-US" dirty="0"/>
          </a:p>
        </p:txBody>
      </p:sp>
    </p:spTree>
    <p:extLst>
      <p:ext uri="{BB962C8B-B14F-4D97-AF65-F5344CB8AC3E}">
        <p14:creationId xmlns:p14="http://schemas.microsoft.com/office/powerpoint/2010/main" val="261758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99617" y="1825625"/>
            <a:ext cx="8992765"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44</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51553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45</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840217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46</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2" name="Picture 1"/>
          <p:cNvPicPr>
            <a:picLocks noChangeAspect="1"/>
          </p:cNvPicPr>
          <p:nvPr/>
        </p:nvPicPr>
        <p:blipFill>
          <a:blip r:embed="rId2"/>
          <a:stretch>
            <a:fillRect/>
          </a:stretch>
        </p:blipFill>
        <p:spPr>
          <a:xfrm>
            <a:off x="1231827" y="2009770"/>
            <a:ext cx="6657975" cy="2190750"/>
          </a:xfrm>
          <a:prstGeom prst="rect">
            <a:avLst/>
          </a:prstGeom>
        </p:spPr>
      </p:pic>
      <p:pic>
        <p:nvPicPr>
          <p:cNvPr id="6" name="Picture 5"/>
          <p:cNvPicPr>
            <a:picLocks noChangeAspect="1"/>
          </p:cNvPicPr>
          <p:nvPr/>
        </p:nvPicPr>
        <p:blipFill>
          <a:blip r:embed="rId3"/>
          <a:stretch>
            <a:fillRect/>
          </a:stretch>
        </p:blipFill>
        <p:spPr>
          <a:xfrm>
            <a:off x="4360920" y="4200520"/>
            <a:ext cx="6372225" cy="1933575"/>
          </a:xfrm>
          <a:prstGeom prst="rect">
            <a:avLst/>
          </a:prstGeom>
        </p:spPr>
      </p:pic>
    </p:spTree>
    <p:extLst>
      <p:ext uri="{BB962C8B-B14F-4D97-AF65-F5344CB8AC3E}">
        <p14:creationId xmlns:p14="http://schemas.microsoft.com/office/powerpoint/2010/main" val="3770606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err="1"/>
              <a:t>TryAddInternal</a:t>
            </a:r>
            <a:r>
              <a:rPr lang="ru-RU" dirty="0"/>
              <a:t>:</a:t>
            </a:r>
          </a:p>
          <a:p>
            <a:endParaRPr lang="en-US" dirty="0"/>
          </a:p>
          <a:p>
            <a:endParaRPr lang="en-US" dirty="0"/>
          </a:p>
          <a:p>
            <a:endParaRPr lang="en-US" dirty="0"/>
          </a:p>
          <a:p>
            <a:r>
              <a:rPr lang="en-US" dirty="0" err="1"/>
              <a:t>TryUpdateInternal</a:t>
            </a:r>
            <a:r>
              <a:rPr lang="en-US" dirty="0"/>
              <a:t>: </a:t>
            </a:r>
          </a:p>
        </p:txBody>
      </p:sp>
      <p:sp>
        <p:nvSpPr>
          <p:cNvPr id="3" name="Slide Number Placeholder 2"/>
          <p:cNvSpPr>
            <a:spLocks noGrp="1"/>
          </p:cNvSpPr>
          <p:nvPr>
            <p:ph type="sldNum" sz="quarter" idx="12"/>
          </p:nvPr>
        </p:nvSpPr>
        <p:spPr/>
        <p:txBody>
          <a:bodyPr/>
          <a:lstStyle/>
          <a:p>
            <a:fld id="{62460F1A-4B65-4A20-9DB8-9920A00046ED}" type="slidenum">
              <a:rPr lang="en-US" smtClean="0"/>
              <a:t>47</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5" name="Rectangle 1"/>
          <p:cNvSpPr>
            <a:spLocks noChangeArrowheads="1"/>
          </p:cNvSpPr>
          <p:nvPr/>
        </p:nvSpPr>
        <p:spPr bwMode="auto">
          <a:xfrm>
            <a:off x="1090569" y="2456329"/>
            <a:ext cx="881962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2B91AF"/>
                </a:solidFill>
                <a:effectLst/>
                <a:latin typeface="Consolas" panose="020B0609020204030204" pitchFamily="49" charset="0"/>
              </a:rPr>
              <a:t>Monitor</a:t>
            </a:r>
            <a:r>
              <a:rPr kumimoji="0" lang="en-US" altLang="en-US" sz="2400" b="0" i="0" u="none" strike="noStrike" cap="none" normalizeH="0" baseline="0" dirty="0" err="1">
                <a:ln>
                  <a:noFill/>
                </a:ln>
                <a:solidFill>
                  <a:srgbClr val="000000"/>
                </a:solidFill>
                <a:effectLst/>
                <a:latin typeface="Consolas" panose="020B0609020204030204" pitchFamily="49" charset="0"/>
              </a:rPr>
              <a:t>.Enter</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tables._locks</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lockNo</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FF"/>
                </a:solidFill>
                <a:effectLst/>
                <a:latin typeface="Consolas" panose="020B0609020204030204" pitchFamily="49" charset="0"/>
              </a:rPr>
              <a:t>ref</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lockTaken</a:t>
            </a:r>
            <a:r>
              <a:rPr kumimoji="0" lang="en-US" altLang="en-US" sz="2400" b="0" i="0" u="none" strike="noStrike" cap="none" normalizeH="0" baseline="0" dirty="0">
                <a:ln>
                  <a:noFill/>
                </a:ln>
                <a:solidFill>
                  <a:srgbClr val="000000"/>
                </a:solidFill>
                <a:effectLst/>
                <a:latin typeface="Consolas" panose="020B06090202040302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090569" y="4472028"/>
            <a:ext cx="570731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lock</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err="1">
                <a:ln>
                  <a:noFill/>
                </a:ln>
                <a:solidFill>
                  <a:srgbClr val="000000"/>
                </a:solidFill>
                <a:effectLst/>
                <a:latin typeface="Consolas" panose="020B0609020204030204" pitchFamily="49" charset="0"/>
              </a:rPr>
              <a:t>tables._locks</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00"/>
                </a:solidFill>
                <a:effectLst/>
                <a:latin typeface="Consolas" panose="020B0609020204030204" pitchFamily="49" charset="0"/>
              </a:rPr>
              <a:t>lockNo</a:t>
            </a:r>
            <a:r>
              <a:rPr kumimoji="0" lang="en-US" altLang="en-US" sz="2400" b="0" i="0" u="none" strike="noStrike" cap="none" normalizeH="0" baseline="0" dirty="0">
                <a:ln>
                  <a:noFill/>
                </a:ln>
                <a:solidFill>
                  <a:srgbClr val="000000"/>
                </a:solidFill>
                <a:effectLst/>
                <a:latin typeface="Consolas" panose="020B0609020204030204" pitchFamily="49"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2344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48</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2190750" y="1514475"/>
            <a:ext cx="7810500" cy="3829050"/>
          </a:xfrm>
          <a:prstGeom prst="rect">
            <a:avLst/>
          </a:prstGeom>
        </p:spPr>
      </p:pic>
    </p:spTree>
    <p:extLst>
      <p:ext uri="{BB962C8B-B14F-4D97-AF65-F5344CB8AC3E}">
        <p14:creationId xmlns:p14="http://schemas.microsoft.com/office/powerpoint/2010/main" val="2652453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49</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846379" y="1690692"/>
            <a:ext cx="8499242" cy="4275821"/>
          </a:xfrm>
          <a:prstGeom prst="rect">
            <a:avLst/>
          </a:prstGeom>
        </p:spPr>
      </p:pic>
    </p:spTree>
    <p:extLst>
      <p:ext uri="{BB962C8B-B14F-4D97-AF65-F5344CB8AC3E}">
        <p14:creationId xmlns:p14="http://schemas.microsoft.com/office/powerpoint/2010/main" val="382097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1975262"/>
            <a:ext cx="10515600" cy="4052063"/>
          </a:xfrm>
          <a:prstGeom prst="rect">
            <a:avLst/>
          </a:prstGeom>
        </p:spPr>
      </p:pic>
      <p:sp>
        <p:nvSpPr>
          <p:cNvPr id="6" name="Title 5"/>
          <p:cNvSpPr>
            <a:spLocks noGrp="1"/>
          </p:cNvSpPr>
          <p:nvPr>
            <p:ph type="title"/>
          </p:nvPr>
        </p:nvSpPr>
        <p:spPr/>
        <p:txBody>
          <a:bodyPr/>
          <a:lstStyle/>
          <a:p>
            <a:pPr algn="ctr"/>
            <a:r>
              <a:rPr lang="en-US" dirty="0" err="1">
                <a:hlinkClick r:id="rId3"/>
              </a:rPr>
              <a:t>DotNext</a:t>
            </a:r>
            <a:r>
              <a:rPr lang="en-US" dirty="0">
                <a:hlinkClick r:id="rId3"/>
              </a:rPr>
              <a:t> 2016 </a:t>
            </a:r>
            <a:r>
              <a:rPr lang="en-US" dirty="0" err="1">
                <a:hlinkClick r:id="rId3"/>
              </a:rPr>
              <a:t>Piter</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5</a:t>
            </a:fld>
            <a:endParaRPr lang="en-US"/>
          </a:p>
        </p:txBody>
      </p:sp>
    </p:spTree>
    <p:extLst>
      <p:ext uri="{BB962C8B-B14F-4D97-AF65-F5344CB8AC3E}">
        <p14:creationId xmlns:p14="http://schemas.microsoft.com/office/powerpoint/2010/main" val="2221300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50</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957088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090737" y="2624931"/>
            <a:ext cx="8010525" cy="27527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51</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6" name="TextBox 5"/>
          <p:cNvSpPr txBox="1"/>
          <p:nvPr/>
        </p:nvSpPr>
        <p:spPr>
          <a:xfrm>
            <a:off x="2672626" y="1690692"/>
            <a:ext cx="6846746" cy="523220"/>
          </a:xfrm>
          <a:prstGeom prst="rect">
            <a:avLst/>
          </a:prstGeom>
          <a:noFill/>
        </p:spPr>
        <p:txBody>
          <a:bodyPr wrap="none" rtlCol="0">
            <a:spAutoFit/>
          </a:bodyPr>
          <a:lstStyle/>
          <a:p>
            <a:r>
              <a:rPr lang="en-US" sz="2800" dirty="0">
                <a:hlinkClick r:id="rId3"/>
              </a:rPr>
              <a:t>https://github.com/dotnet/corefx/pull/22382</a:t>
            </a:r>
            <a:endParaRPr lang="en-US" sz="2800" dirty="0"/>
          </a:p>
        </p:txBody>
      </p:sp>
    </p:spTree>
    <p:extLst>
      <p:ext uri="{BB962C8B-B14F-4D97-AF65-F5344CB8AC3E}">
        <p14:creationId xmlns:p14="http://schemas.microsoft.com/office/powerpoint/2010/main" val="2620658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2682199"/>
            <a:ext cx="10515600" cy="2638189"/>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52</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621162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TODO:</a:t>
            </a:r>
            <a:r>
              <a:rPr lang="ru-RU" dirty="0"/>
              <a:t> кратко про анализатор, ссылка на </a:t>
            </a:r>
            <a:r>
              <a:rPr lang="ru-RU" dirty="0" err="1"/>
              <a:t>гитхаб</a:t>
            </a:r>
            <a:r>
              <a:rPr lang="ru-RU" dirty="0"/>
              <a:t>, пример из </a:t>
            </a:r>
            <a:r>
              <a:rPr lang="en-US"/>
              <a:t>RavenDB</a:t>
            </a:r>
          </a:p>
        </p:txBody>
      </p:sp>
      <p:sp>
        <p:nvSpPr>
          <p:cNvPr id="3" name="Slide Number Placeholder 2"/>
          <p:cNvSpPr>
            <a:spLocks noGrp="1"/>
          </p:cNvSpPr>
          <p:nvPr>
            <p:ph type="sldNum" sz="quarter" idx="12"/>
          </p:nvPr>
        </p:nvSpPr>
        <p:spPr/>
        <p:txBody>
          <a:bodyPr/>
          <a:lstStyle/>
          <a:p>
            <a:fld id="{62460F1A-4B65-4A20-9DB8-9920A00046ED}" type="slidenum">
              <a:rPr lang="en-US" smtClean="0"/>
              <a:t>53</a:t>
            </a:fld>
            <a:endParaRPr lang="en-US"/>
          </a:p>
        </p:txBody>
      </p:sp>
      <p:sp>
        <p:nvSpPr>
          <p:cNvPr id="4" name="Title 3"/>
          <p:cNvSpPr>
            <a:spLocks noGrp="1"/>
          </p:cNvSpPr>
          <p:nvPr>
            <p:ph type="title"/>
          </p:nvPr>
        </p:nvSpPr>
        <p:spPr/>
        <p:txBody>
          <a:bodyPr/>
          <a:lstStyle/>
          <a:p>
            <a:r>
              <a:rPr lang="ru-RU" dirty="0"/>
              <a:t>Статический анализ, </a:t>
            </a:r>
            <a:r>
              <a:rPr lang="en-US" dirty="0"/>
              <a:t>Roslyn</a:t>
            </a:r>
            <a:r>
              <a:rPr lang="ru-RU" dirty="0"/>
              <a:t>, бага в </a:t>
            </a:r>
            <a:r>
              <a:rPr lang="en-US" dirty="0" err="1"/>
              <a:t>RavenDB</a:t>
            </a:r>
            <a:endParaRPr lang="en-US" dirty="0"/>
          </a:p>
        </p:txBody>
      </p:sp>
    </p:spTree>
    <p:extLst>
      <p:ext uri="{BB962C8B-B14F-4D97-AF65-F5344CB8AC3E}">
        <p14:creationId xmlns:p14="http://schemas.microsoft.com/office/powerpoint/2010/main" val="118986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Демо про </a:t>
            </a:r>
            <a:r>
              <a:rPr lang="en-US" dirty="0"/>
              <a:t>partially constructed object </a:t>
            </a:r>
            <a:r>
              <a:rPr lang="ru-RU" dirty="0"/>
              <a:t>на </a:t>
            </a:r>
            <a:r>
              <a:rPr lang="en-US" dirty="0"/>
              <a:t>ARM</a:t>
            </a:r>
            <a:endParaRPr lang="ru-RU" dirty="0"/>
          </a:p>
          <a:p>
            <a:r>
              <a:rPr lang="ru-RU" dirty="0"/>
              <a:t>Примеры из </a:t>
            </a:r>
            <a:r>
              <a:rPr lang="en-US" b="1" dirty="0" err="1"/>
              <a:t>CoreFX</a:t>
            </a:r>
            <a:r>
              <a:rPr lang="en-US" dirty="0"/>
              <a:t>,</a:t>
            </a:r>
            <a:r>
              <a:rPr lang="en-US" b="1" dirty="0"/>
              <a:t> </a:t>
            </a:r>
            <a:r>
              <a:rPr lang="en-US" b="1" dirty="0" err="1"/>
              <a:t>RavenDb</a:t>
            </a:r>
            <a:endParaRPr lang="en-US" b="1" dirty="0"/>
          </a:p>
        </p:txBody>
      </p:sp>
      <p:sp>
        <p:nvSpPr>
          <p:cNvPr id="6" name="Title 5"/>
          <p:cNvSpPr>
            <a:spLocks noGrp="1"/>
          </p:cNvSpPr>
          <p:nvPr>
            <p:ph type="title"/>
          </p:nvPr>
        </p:nvSpPr>
        <p:spPr/>
        <p:txBody>
          <a:bodyPr/>
          <a:lstStyle/>
          <a:p>
            <a:pPr algn="ctr"/>
            <a:r>
              <a:rPr lang="ru-RU" dirty="0"/>
              <a:t>Демо.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54</a:t>
            </a:fld>
            <a:endParaRPr lang="en-US"/>
          </a:p>
        </p:txBody>
      </p:sp>
    </p:spTree>
    <p:extLst>
      <p:ext uri="{BB962C8B-B14F-4D97-AF65-F5344CB8AC3E}">
        <p14:creationId xmlns:p14="http://schemas.microsoft.com/office/powerpoint/2010/main" val="33813653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Стараться использовать более высокоуровневые конструкции</a:t>
            </a:r>
          </a:p>
          <a:p>
            <a:r>
              <a:rPr lang="ru-RU" dirty="0"/>
              <a:t>Читать спецификации</a:t>
            </a:r>
            <a:endParaRPr lang="en-US" dirty="0"/>
          </a:p>
        </p:txBody>
      </p:sp>
      <p:sp>
        <p:nvSpPr>
          <p:cNvPr id="6" name="Title 5"/>
          <p:cNvSpPr>
            <a:spLocks noGrp="1"/>
          </p:cNvSpPr>
          <p:nvPr>
            <p:ph type="title"/>
          </p:nvPr>
        </p:nvSpPr>
        <p:spPr/>
        <p:txBody>
          <a:bodyPr/>
          <a:lstStyle/>
          <a:p>
            <a:pPr algn="ctr"/>
            <a:r>
              <a:rPr lang="ru-RU" dirty="0"/>
              <a:t>Вывод</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55</a:t>
            </a:fld>
            <a:endParaRPr lang="en-US"/>
          </a:p>
        </p:txBody>
      </p:sp>
    </p:spTree>
    <p:extLst>
      <p:ext uri="{BB962C8B-B14F-4D97-AF65-F5344CB8AC3E}">
        <p14:creationId xmlns:p14="http://schemas.microsoft.com/office/powerpoint/2010/main" val="3256292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ECMA-335 </a:t>
            </a:r>
            <a:r>
              <a:rPr lang="ru-RU" dirty="0">
                <a:hlinkClick r:id="rId2"/>
              </a:rPr>
              <a:t>и </a:t>
            </a:r>
            <a:r>
              <a:rPr lang="en-US" dirty="0">
                <a:hlinkClick r:id="rId2"/>
              </a:rPr>
              <a:t>ECMA-334</a:t>
            </a:r>
            <a:endParaRPr lang="ru-RU" dirty="0">
              <a:hlinkClick r:id="rId2"/>
            </a:endParaRPr>
          </a:p>
          <a:p>
            <a:r>
              <a:rPr lang="en-US" dirty="0">
                <a:hlinkClick r:id="rId2"/>
              </a:rPr>
              <a:t>http://www.albahari.com/threading/</a:t>
            </a:r>
            <a:endParaRPr lang="ru-RU" dirty="0"/>
          </a:p>
          <a:p>
            <a:r>
              <a:rPr lang="en-US" dirty="0">
                <a:hlinkClick r:id="rId3"/>
              </a:rPr>
              <a:t>Andrew Tanenbaum “Structured Computer Organization”</a:t>
            </a:r>
            <a:endParaRPr lang="en-US" dirty="0"/>
          </a:p>
          <a:p>
            <a:r>
              <a:rPr lang="en-US" dirty="0">
                <a:hlinkClick r:id="rId4"/>
              </a:rPr>
              <a:t>Jeffrey Richter “CLR via C#”</a:t>
            </a:r>
            <a:endParaRPr lang="en-US" dirty="0"/>
          </a:p>
          <a:p>
            <a:r>
              <a:rPr lang="en-US" dirty="0">
                <a:hlinkClick r:id="rId5"/>
              </a:rPr>
              <a:t>https://habrahabr.ru/company/intel/blog/</a:t>
            </a:r>
            <a:r>
              <a:rPr lang="en-US" dirty="0"/>
              <a:t> </a:t>
            </a:r>
            <a:endParaRPr lang="ru-RU" dirty="0"/>
          </a:p>
          <a:p>
            <a:endParaRPr lang="ru-RU" dirty="0"/>
          </a:p>
          <a:p>
            <a:r>
              <a:rPr lang="en-US" dirty="0"/>
              <a:t>TODO: (</a:t>
            </a:r>
            <a:r>
              <a:rPr lang="ru-RU" dirty="0"/>
              <a:t>и другие)</a:t>
            </a:r>
          </a:p>
          <a:p>
            <a:endParaRPr lang="en-US" dirty="0"/>
          </a:p>
          <a:p>
            <a:pPr marL="0" indent="0">
              <a:buNone/>
            </a:pPr>
            <a:endParaRPr lang="en-US" dirty="0"/>
          </a:p>
        </p:txBody>
      </p:sp>
      <p:sp>
        <p:nvSpPr>
          <p:cNvPr id="3" name="Title 2"/>
          <p:cNvSpPr>
            <a:spLocks noGrp="1"/>
          </p:cNvSpPr>
          <p:nvPr>
            <p:ph type="title"/>
          </p:nvPr>
        </p:nvSpPr>
        <p:spPr/>
        <p:txBody>
          <a:bodyPr/>
          <a:lstStyle/>
          <a:p>
            <a:pPr algn="ctr"/>
            <a:r>
              <a:rPr lang="ru-RU" dirty="0"/>
              <a:t>Чего почитать?</a:t>
            </a:r>
            <a:endParaRPr lang="en-US" dirty="0"/>
          </a:p>
        </p:txBody>
      </p:sp>
      <p:sp>
        <p:nvSpPr>
          <p:cNvPr id="4" name="Slide Number Placeholder 3"/>
          <p:cNvSpPr>
            <a:spLocks noGrp="1"/>
          </p:cNvSpPr>
          <p:nvPr>
            <p:ph type="sldNum" sz="quarter" idx="12"/>
          </p:nvPr>
        </p:nvSpPr>
        <p:spPr/>
        <p:txBody>
          <a:bodyPr/>
          <a:lstStyle/>
          <a:p>
            <a:fld id="{62460F1A-4B65-4A20-9DB8-9920A00046ED}" type="slidenum">
              <a:rPr lang="en-US" smtClean="0"/>
              <a:t>56</a:t>
            </a:fld>
            <a:endParaRPr lang="en-US"/>
          </a:p>
        </p:txBody>
      </p:sp>
    </p:spTree>
    <p:extLst>
      <p:ext uri="{BB962C8B-B14F-4D97-AF65-F5344CB8AC3E}">
        <p14:creationId xmlns:p14="http://schemas.microsoft.com/office/powerpoint/2010/main" val="17848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Вопросы</a:t>
            </a:r>
            <a:r>
              <a:rPr lang="en-US" dirty="0"/>
              <a:t>?</a:t>
            </a:r>
            <a:endParaRPr lang="ru-R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4" y="5650685"/>
            <a:ext cx="304800" cy="304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42" y="5650685"/>
            <a:ext cx="304800" cy="304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650685"/>
            <a:ext cx="304800" cy="304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028" y="5654185"/>
            <a:ext cx="301300" cy="301300"/>
          </a:xfrm>
          <a:prstGeom prst="rect">
            <a:avLst/>
          </a:prstGeom>
        </p:spPr>
      </p:pic>
      <p:sp>
        <p:nvSpPr>
          <p:cNvPr id="7" name="TextBox 6"/>
          <p:cNvSpPr txBox="1"/>
          <p:nvPr/>
        </p:nvSpPr>
        <p:spPr>
          <a:xfrm>
            <a:off x="2300856" y="5650685"/>
            <a:ext cx="948208" cy="369332"/>
          </a:xfrm>
          <a:prstGeom prst="rect">
            <a:avLst/>
          </a:prstGeom>
          <a:noFill/>
        </p:spPr>
        <p:txBody>
          <a:bodyPr wrap="none" rtlCol="0">
            <a:spAutoFit/>
          </a:bodyPr>
          <a:lstStyle/>
          <a:p>
            <a:r>
              <a:rPr lang="en-US" b="1" dirty="0"/>
              <a:t>m08pvv</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92" y="4037680"/>
            <a:ext cx="2385008" cy="2385008"/>
          </a:xfrm>
          <a:prstGeom prst="rect">
            <a:avLst/>
          </a:prstGeom>
        </p:spPr>
      </p:pic>
      <p:sp>
        <p:nvSpPr>
          <p:cNvPr id="9" name="Slide Number Placeholder 8"/>
          <p:cNvSpPr>
            <a:spLocks noGrp="1"/>
          </p:cNvSpPr>
          <p:nvPr>
            <p:ph type="sldNum" sz="quarter" idx="12"/>
          </p:nvPr>
        </p:nvSpPr>
        <p:spPr/>
        <p:txBody>
          <a:bodyPr/>
          <a:lstStyle/>
          <a:p>
            <a:fld id="{62460F1A-4B65-4A20-9DB8-9920A00046ED}" type="slidenum">
              <a:rPr lang="en-US" smtClean="0"/>
              <a:t>57</a:t>
            </a:fld>
            <a:endParaRPr lang="en-US"/>
          </a:p>
        </p:txBody>
      </p:sp>
    </p:spTree>
    <p:extLst>
      <p:ext uri="{BB962C8B-B14F-4D97-AF65-F5344CB8AC3E}">
        <p14:creationId xmlns:p14="http://schemas.microsoft.com/office/powerpoint/2010/main" val="28654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The C# Memory Model in Theory and Practice [</a:t>
            </a:r>
            <a:r>
              <a:rPr lang="en-US" dirty="0"/>
              <a:t>https://msdn.microsoft.com/en-us/magazine/jj883956.aspx]</a:t>
            </a:r>
          </a:p>
          <a:p>
            <a:r>
              <a:rPr lang="en-US" b="1" dirty="0"/>
              <a:t>ECMA-335 specification</a:t>
            </a:r>
            <a:br>
              <a:rPr lang="en-US" b="1" dirty="0"/>
            </a:br>
            <a:r>
              <a:rPr lang="en-US" dirty="0"/>
              <a:t>[http://www.ecma-international.org/publications/files/ECMA-ST/ECMA-335.pdf]</a:t>
            </a:r>
          </a:p>
          <a:p>
            <a:r>
              <a:rPr lang="en-US" b="1" dirty="0"/>
              <a:t>ECMA-334 specification</a:t>
            </a:r>
            <a:br>
              <a:rPr lang="en-US" b="1" dirty="0"/>
            </a:br>
            <a:r>
              <a:rPr lang="en-US" dirty="0"/>
              <a:t>[%VSINSTALLDIR%\VC#\Specifications\1033\</a:t>
            </a:r>
            <a:r>
              <a:rPr lang="en-US" dirty="0" err="1"/>
              <a:t>CSharp</a:t>
            </a:r>
            <a:r>
              <a:rPr lang="en-US" dirty="0"/>
              <a:t> Language Specification.docx]</a:t>
            </a:r>
          </a:p>
        </p:txBody>
      </p:sp>
      <p:sp>
        <p:nvSpPr>
          <p:cNvPr id="6" name="Title 5"/>
          <p:cNvSpPr>
            <a:spLocks noGrp="1"/>
          </p:cNvSpPr>
          <p:nvPr>
            <p:ph type="title"/>
          </p:nvPr>
        </p:nvSpPr>
        <p:spPr/>
        <p:txBody>
          <a:bodyPr/>
          <a:lstStyle/>
          <a:p>
            <a:r>
              <a:rPr lang="ru-RU" dirty="0"/>
              <a:t>Список литературы</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58</a:t>
            </a:fld>
            <a:endParaRPr lang="en-US"/>
          </a:p>
        </p:txBody>
      </p:sp>
    </p:spTree>
    <p:extLst>
      <p:ext uri="{BB962C8B-B14F-4D97-AF65-F5344CB8AC3E}">
        <p14:creationId xmlns:p14="http://schemas.microsoft.com/office/powerpoint/2010/main" val="7419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6</a:t>
            </a:fld>
            <a:endParaRPr lang="en-US"/>
          </a:p>
        </p:txBody>
      </p:sp>
      <p:sp>
        <p:nvSpPr>
          <p:cNvPr id="4" name="Title 3"/>
          <p:cNvSpPr>
            <a:spLocks noGrp="1"/>
          </p:cNvSpPr>
          <p:nvPr>
            <p:ph type="title"/>
          </p:nvPr>
        </p:nvSpPr>
        <p:spPr/>
        <p:txBody>
          <a:bodyPr/>
          <a:lstStyle/>
          <a:p>
            <a:pPr algn="ctr"/>
            <a:r>
              <a:rPr lang="en-US" dirty="0" err="1">
                <a:hlinkClick r:id="rId2"/>
              </a:rPr>
              <a:t>Shipil</a:t>
            </a:r>
            <a:r>
              <a:rPr lang="ru-RU" dirty="0">
                <a:hlinkClick r:id="rId2"/>
              </a:rPr>
              <a:t>ё</a:t>
            </a:r>
            <a:r>
              <a:rPr lang="en-US" dirty="0">
                <a:hlinkClick r:id="rId2"/>
              </a:rPr>
              <a:t>v JMM</a:t>
            </a:r>
            <a:endParaRPr lang="en-US" dirty="0"/>
          </a:p>
        </p:txBody>
      </p:sp>
      <p:pic>
        <p:nvPicPr>
          <p:cNvPr id="5" name="Content Placeholder 4"/>
          <p:cNvPicPr>
            <a:picLocks noGrp="1" noChangeAspect="1"/>
          </p:cNvPicPr>
          <p:nvPr>
            <p:ph idx="1"/>
          </p:nvPr>
        </p:nvPicPr>
        <p:blipFill>
          <a:blip r:embed="rId3"/>
          <a:stretch>
            <a:fillRect/>
          </a:stretch>
        </p:blipFill>
        <p:spPr>
          <a:xfrm>
            <a:off x="3744800" y="1410109"/>
            <a:ext cx="7927978" cy="4351338"/>
          </a:xfrm>
          <a:prstGeom prst="rect">
            <a:avLst/>
          </a:prstGeom>
        </p:spPr>
      </p:pic>
      <p:pic>
        <p:nvPicPr>
          <p:cNvPr id="6" name="Picture 5">
            <a:hlinkClick r:id="rId2"/>
          </p:cNvPr>
          <p:cNvPicPr>
            <a:picLocks noChangeAspect="1"/>
          </p:cNvPicPr>
          <p:nvPr/>
        </p:nvPicPr>
        <p:blipFill>
          <a:blip r:embed="rId4"/>
          <a:stretch>
            <a:fillRect/>
          </a:stretch>
        </p:blipFill>
        <p:spPr>
          <a:xfrm>
            <a:off x="349141" y="2251081"/>
            <a:ext cx="4467225" cy="4105275"/>
          </a:xfrm>
          <a:prstGeom prst="rect">
            <a:avLst/>
          </a:prstGeom>
        </p:spPr>
      </p:pic>
      <p:pic>
        <p:nvPicPr>
          <p:cNvPr id="7" name="Picture 6">
            <a:hlinkClick r:id="rId5"/>
          </p:cNvPr>
          <p:cNvPicPr>
            <a:picLocks noChangeAspect="1"/>
          </p:cNvPicPr>
          <p:nvPr/>
        </p:nvPicPr>
        <p:blipFill>
          <a:blip r:embed="rId6"/>
          <a:stretch>
            <a:fillRect/>
          </a:stretch>
        </p:blipFill>
        <p:spPr>
          <a:xfrm>
            <a:off x="5336824" y="2408546"/>
            <a:ext cx="6547551" cy="3650356"/>
          </a:xfrm>
          <a:prstGeom prst="rect">
            <a:avLst/>
          </a:prstGeom>
        </p:spPr>
      </p:pic>
    </p:spTree>
    <p:extLst>
      <p:ext uri="{BB962C8B-B14F-4D97-AF65-F5344CB8AC3E}">
        <p14:creationId xmlns:p14="http://schemas.microsoft.com/office/powerpoint/2010/main" val="109628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47508" y="1825625"/>
            <a:ext cx="889698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7</a:t>
            </a:fld>
            <a:endParaRPr lang="en-US"/>
          </a:p>
        </p:txBody>
      </p:sp>
      <p:sp>
        <p:nvSpPr>
          <p:cNvPr id="4" name="Title 3"/>
          <p:cNvSpPr>
            <a:spLocks noGrp="1"/>
          </p:cNvSpPr>
          <p:nvPr>
            <p:ph type="title"/>
          </p:nvPr>
        </p:nvSpPr>
        <p:spPr/>
        <p:txBody>
          <a:bodyPr/>
          <a:lstStyle/>
          <a:p>
            <a:pPr algn="ctr"/>
            <a:r>
              <a:rPr lang="en-US" dirty="0">
                <a:hlinkClick r:id="rId3"/>
              </a:rPr>
              <a:t>SPB .NET Community</a:t>
            </a:r>
            <a:endParaRPr lang="en-US" dirty="0"/>
          </a:p>
        </p:txBody>
      </p:sp>
    </p:spTree>
    <p:extLst>
      <p:ext uri="{BB962C8B-B14F-4D97-AF65-F5344CB8AC3E}">
        <p14:creationId xmlns:p14="http://schemas.microsoft.com/office/powerpoint/2010/main" val="389553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pPr algn="ctr"/>
            <a:r>
              <a:rPr lang="en-US" sz="3200" dirty="0"/>
              <a:t>Q: </a:t>
            </a:r>
            <a:r>
              <a:rPr lang="ru-RU" sz="3200" dirty="0"/>
              <a:t>Компьютер выполняет программу, которую Вы написали?</a:t>
            </a:r>
            <a:endParaRPr lang="en-US" sz="3200" dirty="0"/>
          </a:p>
        </p:txBody>
      </p:sp>
      <p:sp>
        <p:nvSpPr>
          <p:cNvPr id="2" name="Slide Number Placeholder 1"/>
          <p:cNvSpPr>
            <a:spLocks noGrp="1"/>
          </p:cNvSpPr>
          <p:nvPr>
            <p:ph type="sldNum" sz="quarter" idx="12"/>
          </p:nvPr>
        </p:nvSpPr>
        <p:spPr/>
        <p:txBody>
          <a:bodyPr/>
          <a:lstStyle/>
          <a:p>
            <a:fld id="{62460F1A-4B65-4A20-9DB8-9920A00046ED}" type="slidenum">
              <a:rPr lang="en-US" smtClean="0"/>
              <a:t>8</a:t>
            </a:fld>
            <a:endParaRPr lang="en-US"/>
          </a:p>
        </p:txBody>
      </p:sp>
    </p:spTree>
    <p:extLst>
      <p:ext uri="{BB962C8B-B14F-4D97-AF65-F5344CB8AC3E}">
        <p14:creationId xmlns:p14="http://schemas.microsoft.com/office/powerpoint/2010/main" val="175099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r>
              <a:rPr lang="en-US" sz="3200" dirty="0"/>
              <a:t>Q: </a:t>
            </a:r>
            <a:r>
              <a:rPr lang="ru-RU" sz="3200" dirty="0"/>
              <a:t>Компьютер выполняет программу, которую Вы написали?</a:t>
            </a:r>
            <a:endParaRPr lang="en-US" sz="3200" dirty="0"/>
          </a:p>
        </p:txBody>
      </p:sp>
      <p:sp>
        <p:nvSpPr>
          <p:cNvPr id="2" name="TextBox 1"/>
          <p:cNvSpPr txBox="1"/>
          <p:nvPr/>
        </p:nvSpPr>
        <p:spPr>
          <a:xfrm>
            <a:off x="681665" y="2152357"/>
            <a:ext cx="8454687" cy="1077218"/>
          </a:xfrm>
          <a:prstGeom prst="rect">
            <a:avLst/>
          </a:prstGeom>
          <a:noFill/>
        </p:spPr>
        <p:txBody>
          <a:bodyPr wrap="none" rtlCol="0">
            <a:spAutoFit/>
          </a:bodyPr>
          <a:lstStyle/>
          <a:p>
            <a:r>
              <a:rPr lang="en-US" sz="3200" dirty="0"/>
              <a:t>A: </a:t>
            </a:r>
            <a:r>
              <a:rPr lang="ru-RU" sz="3200" dirty="0"/>
              <a:t>Нет.</a:t>
            </a:r>
          </a:p>
          <a:p>
            <a:r>
              <a:rPr lang="ru-RU" sz="3200" dirty="0"/>
              <a:t>Компилятор, </a:t>
            </a:r>
            <a:r>
              <a:rPr lang="en-US" sz="3200" dirty="0"/>
              <a:t>JIT</a:t>
            </a:r>
            <a:r>
              <a:rPr lang="ru-RU" sz="3200" dirty="0"/>
              <a:t> и </a:t>
            </a:r>
            <a:r>
              <a:rPr lang="en-US" sz="3200" dirty="0"/>
              <a:t>CPU</a:t>
            </a:r>
            <a:r>
              <a:rPr lang="ru-RU" sz="3200" dirty="0"/>
              <a:t> умеют </a:t>
            </a:r>
            <a:r>
              <a:rPr lang="ru-RU" sz="3200" b="1" dirty="0"/>
              <a:t>оптимизировать</a:t>
            </a:r>
            <a:r>
              <a:rPr lang="ru-RU" sz="3200" dirty="0"/>
              <a:t>!</a:t>
            </a:r>
            <a:endParaRPr lang="en-US" sz="3200" dirty="0"/>
          </a:p>
        </p:txBody>
      </p:sp>
      <p:sp>
        <p:nvSpPr>
          <p:cNvPr id="3" name="Slide Number Placeholder 2"/>
          <p:cNvSpPr>
            <a:spLocks noGrp="1"/>
          </p:cNvSpPr>
          <p:nvPr>
            <p:ph type="sldNum" sz="quarter" idx="12"/>
          </p:nvPr>
        </p:nvSpPr>
        <p:spPr/>
        <p:txBody>
          <a:bodyPr/>
          <a:lstStyle/>
          <a:p>
            <a:fld id="{62460F1A-4B65-4A20-9DB8-9920A00046ED}" type="slidenum">
              <a:rPr lang="en-US" smtClean="0"/>
              <a:t>9</a:t>
            </a:fld>
            <a:endParaRPr lang="en-US"/>
          </a:p>
        </p:txBody>
      </p:sp>
    </p:spTree>
    <p:extLst>
      <p:ext uri="{BB962C8B-B14F-4D97-AF65-F5344CB8AC3E}">
        <p14:creationId xmlns:p14="http://schemas.microsoft.com/office/powerpoint/2010/main" val="4079934529"/>
      </p:ext>
    </p:extLst>
  </p:cSld>
  <p:clrMapOvr>
    <a:masterClrMapping/>
  </p:clrMapOvr>
</p:sld>
</file>

<file path=ppt/theme/theme1.xml><?xml version="1.0" encoding="utf-8"?>
<a:theme xmlns:a="http://schemas.openxmlformats.org/drawingml/2006/main" name="Office Theme">
  <a:themeElements>
    <a:clrScheme name="Custom 1">
      <a:dk1>
        <a:srgbClr val="23548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7338233-D7FE-499A-855D-8B3BBCA0157A}" vid="{DA5EF363-6CEE-4551-B991-70604368D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7A1633C17B034C9B15F904506DB066" ma:contentTypeVersion="4" ma:contentTypeDescription="Create a new document." ma:contentTypeScope="" ma:versionID="7deef0365b11d4ec9e9a840259d1f563">
  <xsd:schema xmlns:xsd="http://www.w3.org/2001/XMLSchema" xmlns:xs="http://www.w3.org/2001/XMLSchema" xmlns:p="http://schemas.microsoft.com/office/2006/metadata/properties" xmlns:ns2="505d6330-d49a-4124-916f-3279977d2370" xmlns:ns3="http://schemas.microsoft.com/sharepoint/v3/fields" targetNamespace="http://schemas.microsoft.com/office/2006/metadata/properties" ma:root="true" ma:fieldsID="b701fa0e93f213673bd5880d967e0690" ns2:_="" ns3:_="">
    <xsd:import namespace="505d6330-d49a-4124-916f-3279977d2370"/>
    <xsd:import namespace="http://schemas.microsoft.com/sharepoint/v3/fields"/>
    <xsd:element name="properties">
      <xsd:complexType>
        <xsd:sequence>
          <xsd:element name="documentManagement">
            <xsd:complexType>
              <xsd:all>
                <xsd:element ref="ns2:SharedWithUsers" minOccurs="0"/>
                <xsd:element ref="ns2:SharingHintHash" minOccurs="0"/>
                <xsd:element ref="ns2:SharedWithDetails"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d6330-d49a-4124-916f-3279977d23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1"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8F857D-5D1B-49B0-AB27-D38D8A9235EC}">
  <ds:schemaRefs>
    <ds:schemaRef ds:uri="http://schemas.microsoft.com/sharepoint/v3/contenttype/forms"/>
  </ds:schemaRefs>
</ds:datastoreItem>
</file>

<file path=customXml/itemProps2.xml><?xml version="1.0" encoding="utf-8"?>
<ds:datastoreItem xmlns:ds="http://schemas.openxmlformats.org/officeDocument/2006/customXml" ds:itemID="{7B5DF6B3-9220-4305-AF1C-1EA939A356AF}">
  <ds:schemaRefs>
    <ds:schemaRef ds:uri="http://www.w3.org/XML/1998/namespace"/>
    <ds:schemaRef ds:uri="505d6330-d49a-4124-916f-3279977d2370"/>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http://schemas.microsoft.com/sharepoint/v3/field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DBD4215E-436C-4108-9D1A-E58C93C51F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5d6330-d49a-4124-916f-3279977d237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7365</TotalTime>
  <Words>1038</Words>
  <Application>Microsoft Office PowerPoint</Application>
  <PresentationFormat>Widescreen</PresentationFormat>
  <Paragraphs>230</Paragraphs>
  <Slides>58</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SimSun</vt:lpstr>
      <vt:lpstr>Arial</vt:lpstr>
      <vt:lpstr>Calibri</vt:lpstr>
      <vt:lpstr>Consolas</vt:lpstr>
      <vt:lpstr>Office Theme</vt:lpstr>
      <vt:lpstr>Модель памяти .NET</vt:lpstr>
      <vt:lpstr>Обо мне</vt:lpstr>
      <vt:lpstr>WARNING!</vt:lpstr>
      <vt:lpstr>О чём доклад</vt:lpstr>
      <vt:lpstr>DotNext 2016 Piter</vt:lpstr>
      <vt:lpstr>Shipilёv JMM</vt:lpstr>
      <vt:lpstr>SPB .NET Community</vt:lpstr>
      <vt:lpstr>Вопрос:</vt:lpstr>
      <vt:lpstr>Вопрос:</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Разные архитектуры</vt:lpstr>
      <vt:lpstr>Разные архитектуры</vt:lpstr>
      <vt:lpstr>Как быть?</vt:lpstr>
      <vt:lpstr>Consistency models</vt:lpstr>
      <vt:lpstr>Sequential Consistency</vt:lpstr>
      <vt:lpstr>Sequential Consistency</vt:lpstr>
      <vt:lpstr>Release…</vt:lpstr>
      <vt:lpstr>Release consistency</vt:lpstr>
      <vt:lpstr>.NET Standards!</vt:lpstr>
      <vt:lpstr>ECMA-335</vt:lpstr>
      <vt:lpstr>ECMA-335 (I.12.6.4 Optimization)</vt:lpstr>
      <vt:lpstr>ECMA-335 (I.12.6.5 Locks and threads)</vt:lpstr>
      <vt:lpstr>System.Threading.Volatile</vt:lpstr>
      <vt:lpstr>System.Threading.Volatile</vt:lpstr>
      <vt:lpstr>System.Threading.Volatile</vt:lpstr>
      <vt:lpstr>ECMA-335 (I.12.6.7 Volatile reads and writes)</vt:lpstr>
      <vt:lpstr>ECMA-335 (I.12.6.7 Volatile reads and writes)</vt:lpstr>
      <vt:lpstr>ECMA-335 (I.12.6.8 Other  memory model issues)</vt:lpstr>
      <vt:lpstr>ECMA-334 (10.5.3 volatile fields)</vt:lpstr>
      <vt:lpstr>PowerPoint Presentation</vt:lpstr>
      <vt:lpstr>PowerPoint Presentation</vt:lpstr>
      <vt:lpstr>С чем можно столкнуться?</vt:lpstr>
      <vt:lpstr>Loop Read Hoisting</vt:lpstr>
      <vt:lpstr>Read Elimination</vt:lpstr>
      <vt:lpstr>Copy Propagation</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Статический анализ, Roslyn, бага в RavenDB</vt:lpstr>
      <vt:lpstr>Демо.</vt:lpstr>
      <vt:lpstr>Вывод</vt:lpstr>
      <vt:lpstr>Чего почитать?</vt:lpstr>
      <vt:lpstr>Вопросы?</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Heimann</dc:creator>
  <cp:lastModifiedBy> </cp:lastModifiedBy>
  <cp:revision>234</cp:revision>
  <dcterms:created xsi:type="dcterms:W3CDTF">2015-01-30T10:18:58Z</dcterms:created>
  <dcterms:modified xsi:type="dcterms:W3CDTF">2017-10-02T12:03:47Z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0x010100387A1633C17B034C9B15F904506DB066</vt:lpwstr>
  </property>
</Properties>
</file>